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12" r:id="rId4"/>
  </p:sldMasterIdLst>
  <p:notesMasterIdLst>
    <p:notesMasterId r:id="rId16"/>
  </p:notesMasterIdLst>
  <p:handoutMasterIdLst>
    <p:handoutMasterId r:id="rId17"/>
  </p:handoutMasterIdLst>
  <p:sldIdLst>
    <p:sldId id="256" r:id="rId5"/>
    <p:sldId id="283" r:id="rId6"/>
    <p:sldId id="351" r:id="rId7"/>
    <p:sldId id="352" r:id="rId8"/>
    <p:sldId id="325" r:id="rId9"/>
    <p:sldId id="353" r:id="rId10"/>
    <p:sldId id="354" r:id="rId11"/>
    <p:sldId id="355" r:id="rId12"/>
    <p:sldId id="356" r:id="rId13"/>
    <p:sldId id="357" r:id="rId14"/>
    <p:sldId id="358" r:id="rId15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8FA2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69" autoAdjust="0"/>
    <p:restoredTop sz="90876" autoAdjust="0"/>
  </p:normalViewPr>
  <p:slideViewPr>
    <p:cSldViewPr snapToGrid="0" showGuides="1">
      <p:cViewPr varScale="1">
        <p:scale>
          <a:sx n="66" d="100"/>
          <a:sy n="66" d="100"/>
        </p:scale>
        <p:origin x="858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3" d="100"/>
          <a:sy n="63" d="100"/>
        </p:scale>
        <p:origin x="2808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275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74AC39-44E6-425E-AF49-CF7D189F346F}" type="datetimeFigureOut">
              <a:rPr lang="en-US" smtClean="0"/>
              <a:t>12/21/2018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275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20F472-929B-459B-8D82-2FABCC5B32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22641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DF2775BC-6312-42C7-B7C5-EA6783C2D9CA}" type="datetimeFigureOut">
              <a:rPr lang="en-US" smtClean="0"/>
              <a:t>12/21/2018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80004"/>
            <a:ext cx="5618480" cy="3665458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67F715A1-4ADC-44E0-9587-804FF39D6B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8420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en-US" smtClean="0"/>
              <a:t>12/21/2018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BA875541-8164-4CC7-9F2F-6F0C49BB8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7490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en-US" smtClean="0"/>
              <a:t>12/21/2018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A875541-8164-4CC7-9F2F-6F0C49BB8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1249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en-US" smtClean="0"/>
              <a:t>12/21/2018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A875541-8164-4CC7-9F2F-6F0C49BB858D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636550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en-US" smtClean="0"/>
              <a:t>12/21/2018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A875541-8164-4CC7-9F2F-6F0C49BB8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1508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en-US" smtClean="0"/>
              <a:t>12/21/2018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A875541-8164-4CC7-9F2F-6F0C49BB858D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468161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en-US" smtClean="0"/>
              <a:t>12/21/2018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A875541-8164-4CC7-9F2F-6F0C49BB8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17738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en-US" smtClean="0"/>
              <a:t>12/21/2018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05159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en-US" smtClean="0"/>
              <a:t>12/21/2018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7274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en-US" smtClean="0"/>
              <a:t>12/21/2018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51809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en-US" smtClean="0"/>
              <a:t>12/21/2018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A875541-8164-4CC7-9F2F-6F0C49BB8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33251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en-US" smtClean="0"/>
              <a:t>12/21/2018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BA875541-8164-4CC7-9F2F-6F0C49BB8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57505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en-US" smtClean="0"/>
              <a:t>12/21/2018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BA875541-8164-4CC7-9F2F-6F0C49BB8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10180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en-US" smtClean="0"/>
              <a:t>12/21/2018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99297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en-US" smtClean="0"/>
              <a:t>12/21/2018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701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en-US" smtClean="0"/>
              <a:t>12/21/2018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46259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en-US" smtClean="0"/>
              <a:t>12/21/2018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A875541-8164-4CC7-9F2F-6F0C49BB8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98290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FF0622-75E4-48B8-A617-5428CA5926CE}" type="datetimeFigureOut">
              <a:rPr lang="en-US" smtClean="0"/>
              <a:t>12/21/2018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BA875541-8164-4CC7-9F2F-6F0C49BB8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54060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  <p:sldLayoutId id="2147483724" r:id="rId12"/>
    <p:sldLayoutId id="2147483725" r:id="rId13"/>
    <p:sldLayoutId id="2147483726" r:id="rId14"/>
    <p:sldLayoutId id="2147483727" r:id="rId15"/>
    <p:sldLayoutId id="2147483728" r:id="rId16"/>
  </p:sldLayoutIdLst>
  <p:txStyles>
    <p:titleStyle>
      <a:lvl1pPr algn="l" defTabSz="457200" rtl="1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3429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16216" y="1658815"/>
            <a:ext cx="10375784" cy="3329581"/>
          </a:xfrm>
        </p:spPr>
        <p:txBody>
          <a:bodyPr/>
          <a:lstStyle/>
          <a:p>
            <a:pPr rtl="0"/>
            <a:r>
              <a:rPr lang="en-US" dirty="0" smtClean="0"/>
              <a:t>Chapter 9</a:t>
            </a:r>
            <a:br>
              <a:rPr lang="en-US" dirty="0" smtClean="0"/>
            </a:br>
            <a:r>
              <a:rPr lang="en-US" sz="4400" b="1" dirty="0" smtClean="0">
                <a:solidFill>
                  <a:srgbClr val="48FA2A"/>
                </a:solidFill>
                <a:latin typeface="Arial Rounded MT Bold" panose="020F0704030504030204" pitchFamily="34" charset="0"/>
              </a:rPr>
              <a:t>Sound </a:t>
            </a:r>
            <a:r>
              <a:rPr lang="en-US" sz="4400" b="1" dirty="0">
                <a:solidFill>
                  <a:srgbClr val="48FA2A"/>
                </a:solidFill>
                <a:latin typeface="Arial Rounded MT Bold" panose="020F0704030504030204" pitchFamily="34" charset="0"/>
              </a:rPr>
              <a:t>in </a:t>
            </a:r>
            <a:r>
              <a:rPr lang="en-US" sz="4400" b="1" dirty="0" smtClean="0">
                <a:solidFill>
                  <a:srgbClr val="48FA2A"/>
                </a:solidFill>
                <a:latin typeface="Arial Rounded MT Bold" panose="020F0704030504030204" pitchFamily="34" charset="0"/>
              </a:rPr>
              <a:t>medicine</a:t>
            </a:r>
            <a:endParaRPr lang="en-US" sz="4400" b="1" dirty="0">
              <a:solidFill>
                <a:srgbClr val="48FA2A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35995" y="4988396"/>
            <a:ext cx="8915399" cy="1126283"/>
          </a:xfrm>
        </p:spPr>
        <p:txBody>
          <a:bodyPr/>
          <a:lstStyle/>
          <a:p>
            <a:r>
              <a:rPr lang="en-US" dirty="0" err="1" smtClean="0"/>
              <a:t>Dr</a:t>
            </a:r>
            <a:r>
              <a:rPr lang="en-US" dirty="0" smtClean="0"/>
              <a:t>  </a:t>
            </a:r>
            <a:r>
              <a:rPr lang="en-US" dirty="0" err="1" smtClean="0"/>
              <a:t>rafid</a:t>
            </a:r>
            <a:r>
              <a:rPr lang="en-US" dirty="0" smtClean="0"/>
              <a:t> </a:t>
            </a:r>
            <a:r>
              <a:rPr lang="en-US" dirty="0" err="1" smtClean="0"/>
              <a:t>albadr</a:t>
            </a:r>
            <a:r>
              <a:rPr lang="en-US" dirty="0" smtClean="0"/>
              <a:t> |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5440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3"/>
          <p:cNvSpPr>
            <a:spLocks noGrp="1"/>
          </p:cNvSpPr>
          <p:nvPr>
            <p:ph type="title"/>
          </p:nvPr>
        </p:nvSpPr>
        <p:spPr>
          <a:xfrm>
            <a:off x="1554259" y="521233"/>
            <a:ext cx="9209089" cy="1400530"/>
          </a:xfrm>
        </p:spPr>
        <p:txBody>
          <a:bodyPr/>
          <a:lstStyle/>
          <a:p>
            <a:r>
              <a:rPr lang="en-US" sz="4400" b="1" dirty="0">
                <a:solidFill>
                  <a:srgbClr val="FFFF00"/>
                </a:solidFill>
              </a:rPr>
              <a:t>Intensity of Sound Waves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512761" y="1309062"/>
                <a:ext cx="10614784" cy="4623752"/>
              </a:xfrm>
            </p:spPr>
            <p:txBody>
              <a:bodyPr>
                <a:normAutofit/>
              </a:bodyPr>
              <a:lstStyle/>
              <a:p>
                <a:pPr algn="l" rtl="0"/>
                <a:r>
                  <a:rPr lang="en-US" sz="2400" dirty="0" smtClean="0"/>
                  <a:t>International standard unit corresponding to an intensity ratio of 10 :</a:t>
                </a:r>
              </a:p>
              <a:p>
                <a:pPr marL="0" indent="0" algn="ctr" rtl="0">
                  <a:buNone/>
                </a:pPr>
                <a:r>
                  <a:rPr lang="en-US" sz="2400" dirty="0"/>
                  <a:t> </a:t>
                </a:r>
                <a:r>
                  <a:rPr lang="en-US" sz="2400" i="1" dirty="0"/>
                  <a:t>I</a:t>
                </a:r>
                <a:r>
                  <a:rPr lang="en-US" sz="2400" dirty="0"/>
                  <a:t> (in </a:t>
                </a:r>
                <a:r>
                  <a:rPr lang="en-US" sz="2400" dirty="0" err="1"/>
                  <a:t>bels</a:t>
                </a:r>
                <a:r>
                  <a:rPr lang="en-US" sz="2400" dirty="0"/>
                  <a:t>) = log10(</a:t>
                </a:r>
                <a:r>
                  <a:rPr lang="en-US" sz="2400" i="1" dirty="0"/>
                  <a:t>I/</a:t>
                </a:r>
                <a:r>
                  <a:rPr lang="en-US" sz="2400" i="1" dirty="0" err="1"/>
                  <a:t>I</a:t>
                </a:r>
                <a:r>
                  <a:rPr lang="en-US" sz="2400" baseline="-25000" dirty="0" err="1"/>
                  <a:t>ref</a:t>
                </a:r>
                <a:r>
                  <a:rPr lang="en-US" sz="2400" dirty="0"/>
                  <a:t> ). </a:t>
                </a:r>
                <a:endParaRPr lang="en-US" sz="2400" dirty="0" smtClean="0"/>
              </a:p>
              <a:p>
                <a:pPr algn="l" rtl="0"/>
                <a:r>
                  <a:rPr lang="en-US" sz="2400" dirty="0"/>
                  <a:t>In units of </a:t>
                </a:r>
                <a:r>
                  <a:rPr lang="en-US" sz="2400" dirty="0" err="1"/>
                  <a:t>bels</a:t>
                </a:r>
                <a:r>
                  <a:rPr lang="en-US" sz="2400" dirty="0"/>
                  <a:t>, named after Alexander Graham Bell</a:t>
                </a:r>
                <a:r>
                  <a:rPr lang="en-US" sz="2400" dirty="0" smtClean="0"/>
                  <a:t>,</a:t>
                </a:r>
              </a:p>
              <a:p>
                <a:pPr algn="l" rtl="0"/>
                <a:r>
                  <a:rPr lang="en-US" sz="2400" dirty="0"/>
                  <a:t>standard to use a finer scale in tenths of bells, called decibels or </a:t>
                </a:r>
                <a:r>
                  <a:rPr lang="en-US" sz="2400" dirty="0" smtClean="0"/>
                  <a:t>dB</a:t>
                </a:r>
              </a:p>
              <a:p>
                <a:pPr marL="0" indent="0" algn="l" rtl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latin typeface="Cambria Math" panose="02040503050406030204" pitchFamily="18" charset="0"/>
                        </a:rPr>
                        <m:t>𝐼</m:t>
                      </m:r>
                      <m:d>
                        <m:d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𝑖𝑛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𝑑𝐵</m:t>
                          </m:r>
                        </m:e>
                      </m:d>
                      <m:r>
                        <a:rPr lang="en-US" sz="24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10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𝑙𝑜𝑔</m:t>
                      </m:r>
                      <m:f>
                        <m:f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𝐼</m:t>
                          </m:r>
                        </m:num>
                        <m:den>
                          <m:sSub>
                            <m:sSub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𝐼</m:t>
                              </m:r>
                            </m:e>
                            <m:sub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𝑟𝑒𝑓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sz="2400" dirty="0" smtClean="0"/>
              </a:p>
              <a:p>
                <a:pPr algn="l" rtl="0"/>
                <a:r>
                  <a:rPr lang="en-US" sz="2400" dirty="0"/>
                  <a:t>For example, for </a:t>
                </a:r>
                <a:r>
                  <a:rPr lang="en-US" sz="2400" i="1" dirty="0"/>
                  <a:t>I </a:t>
                </a:r>
                <a:r>
                  <a:rPr lang="en-US" sz="2400" dirty="0"/>
                  <a:t>= 10</a:t>
                </a:r>
                <a:r>
                  <a:rPr lang="en-US" sz="2400" i="1" baseline="30000" dirty="0"/>
                  <a:t>−</a:t>
                </a:r>
                <a:r>
                  <a:rPr lang="en-US" sz="2400" baseline="30000" dirty="0"/>
                  <a:t>8</a:t>
                </a:r>
                <a:r>
                  <a:rPr lang="en-US" sz="2400" dirty="0"/>
                  <a:t> W/m</a:t>
                </a:r>
                <a:r>
                  <a:rPr lang="en-US" sz="2400" baseline="30000" dirty="0"/>
                  <a:t>2</a:t>
                </a:r>
                <a:r>
                  <a:rPr lang="en-US" sz="2400" dirty="0"/>
                  <a:t> = 10</a:t>
                </a:r>
                <a:r>
                  <a:rPr lang="en-US" sz="2400" baseline="30000" dirty="0"/>
                  <a:t>4</a:t>
                </a:r>
                <a:r>
                  <a:rPr lang="en-US" sz="2400" i="1" dirty="0"/>
                  <a:t> </a:t>
                </a:r>
                <a:r>
                  <a:rPr lang="en-US" sz="2400" i="1" dirty="0" err="1"/>
                  <a:t>I</a:t>
                </a:r>
                <a:r>
                  <a:rPr lang="en-US" sz="2400" baseline="-25000" dirty="0" err="1"/>
                  <a:t>ref</a:t>
                </a:r>
                <a:r>
                  <a:rPr lang="en-US" sz="2400" dirty="0"/>
                  <a:t> we see that </a:t>
                </a:r>
                <a:r>
                  <a:rPr lang="en-US" sz="2400" i="1" dirty="0"/>
                  <a:t>I</a:t>
                </a:r>
                <a:r>
                  <a:rPr lang="en-US" sz="2400" dirty="0"/>
                  <a:t>(in dB) =10 log10(10</a:t>
                </a:r>
                <a:r>
                  <a:rPr lang="en-US" sz="2400" baseline="30000" dirty="0"/>
                  <a:t>4</a:t>
                </a:r>
                <a:r>
                  <a:rPr lang="en-US" sz="2400" dirty="0"/>
                  <a:t>) = 10 </a:t>
                </a:r>
                <a:r>
                  <a:rPr lang="en-US" sz="2400" i="1" dirty="0"/>
                  <a:t>× </a:t>
                </a:r>
                <a:r>
                  <a:rPr lang="en-US" sz="2400" dirty="0"/>
                  <a:t>4 = 40, or 40 dB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12761" y="1309062"/>
                <a:ext cx="10614784" cy="4623752"/>
              </a:xfrm>
              <a:blipFill rotWithShape="0">
                <a:blip r:embed="rId2"/>
                <a:stretch>
                  <a:fillRect l="-460" t="-1055"/>
                </a:stretch>
              </a:blipFill>
            </p:spPr>
            <p:txBody>
              <a:bodyPr/>
              <a:lstStyle/>
              <a:p>
                <a:r>
                  <a:rPr lang="fa-I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itle 1"/>
          <p:cNvSpPr txBox="1">
            <a:spLocks/>
          </p:cNvSpPr>
          <p:nvPr/>
        </p:nvSpPr>
        <p:spPr>
          <a:xfrm>
            <a:off x="512761" y="252269"/>
            <a:ext cx="9404723" cy="88166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4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rtl="0"/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sz="2800" b="1" dirty="0" smtClean="0">
                <a:solidFill>
                  <a:srgbClr val="FFFF00"/>
                </a:solidFill>
              </a:rPr>
              <a:t/>
            </a:r>
            <a:br>
              <a:rPr lang="en-US" sz="2800" b="1" dirty="0" smtClean="0">
                <a:solidFill>
                  <a:srgbClr val="FFFF00"/>
                </a:solidFill>
              </a:rPr>
            </a:br>
            <a:endParaRPr lang="en-US" sz="28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4172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3"/>
          <p:cNvSpPr>
            <a:spLocks noGrp="1"/>
          </p:cNvSpPr>
          <p:nvPr>
            <p:ph type="title"/>
          </p:nvPr>
        </p:nvSpPr>
        <p:spPr>
          <a:xfrm>
            <a:off x="1596462" y="489939"/>
            <a:ext cx="9209089" cy="1400530"/>
          </a:xfrm>
        </p:spPr>
        <p:txBody>
          <a:bodyPr/>
          <a:lstStyle/>
          <a:p>
            <a:r>
              <a:rPr lang="en-US" sz="4400" b="1" dirty="0">
                <a:solidFill>
                  <a:srgbClr val="FFFF00"/>
                </a:solidFill>
              </a:rPr>
              <a:t>Intensity of Sound Waves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512761" y="1309062"/>
                <a:ext cx="10614784" cy="4623752"/>
              </a:xfrm>
            </p:spPr>
            <p:txBody>
              <a:bodyPr>
                <a:normAutofit/>
              </a:bodyPr>
              <a:lstStyle/>
              <a:p>
                <a:pPr algn="l" rtl="0"/>
                <a:r>
                  <a:rPr lang="en-US" sz="2400" dirty="0"/>
                  <a:t>As shown before, sound intensity is directly related to pressure change</a:t>
                </a:r>
                <a:r>
                  <a:rPr lang="ar-IQ" sz="2400" dirty="0"/>
                  <a:t>: </a:t>
                </a:r>
                <a:endParaRPr lang="en-US" sz="2400" dirty="0"/>
              </a:p>
              <a:p>
                <a:pPr marL="0" indent="0" algn="ctr" rtl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latin typeface="Cambria Math" panose="02040503050406030204" pitchFamily="18" charset="0"/>
                        </a:rPr>
                        <m:t>𝐼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 ∝ </m:t>
                      </m:r>
                      <m:sSup>
                        <m:sSup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p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2400" dirty="0"/>
              </a:p>
              <a:p>
                <a:pPr marL="0" indent="0" algn="ctr" rtl="0">
                  <a:buNone/>
                </a:pPr>
                <a:r>
                  <a:rPr lang="en-US" sz="2400" dirty="0" smtClean="0"/>
                  <a:t> </a:t>
                </a:r>
              </a:p>
              <a:p>
                <a:pPr marL="0" indent="0" algn="l" rtl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>
                          <a:latin typeface="Cambria Math" panose="02040503050406030204" pitchFamily="18" charset="0"/>
                        </a:rPr>
                        <m:t>1</m:t>
                      </m:r>
                      <m:r>
                        <m:rPr>
                          <m:sty m:val="p"/>
                        </m:rPr>
                        <a:rPr lang="en-US" sz="2400">
                          <a:latin typeface="Cambria Math" panose="02040503050406030204" pitchFamily="18" charset="0"/>
                        </a:rPr>
                        <m:t>db</m:t>
                      </m:r>
                      <m:r>
                        <a:rPr lang="en-US" sz="2400">
                          <a:latin typeface="Cambria Math" panose="02040503050406030204" pitchFamily="18" charset="0"/>
                        </a:rPr>
                        <m:t> = </m:t>
                      </m:r>
                      <m:r>
                        <a:rPr lang="en-US" sz="2400">
                          <a:latin typeface="Cambria Math" panose="02040503050406030204" pitchFamily="18" charset="0"/>
                        </a:rPr>
                        <m:t>10</m:t>
                      </m:r>
                      <m:r>
                        <a:rPr lang="en-US" sz="2400">
                          <a:latin typeface="Cambria Math" panose="02040503050406030204" pitchFamily="18" charset="0"/>
                        </a:rPr>
                        <m:t> . </m:t>
                      </m:r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𝑙𝑜𝑔</m:t>
                          </m:r>
                        </m:e>
                        <m:sub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10</m:t>
                          </m:r>
                        </m:sub>
                      </m:sSub>
                      <m:f>
                        <m:f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𝐼</m:t>
                              </m:r>
                            </m:e>
                            <m:sub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𝐼</m:t>
                              </m:r>
                            </m:e>
                            <m:sub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  <m:r>
                        <a:rPr lang="en-US" sz="2400">
                          <a:latin typeface="Cambria Math" panose="02040503050406030204" pitchFamily="18" charset="0"/>
                        </a:rPr>
                        <m:t>= </m:t>
                      </m:r>
                      <m:r>
                        <a:rPr lang="ar-SA" sz="2400">
                          <a:latin typeface="Cambria Math" panose="02040503050406030204" pitchFamily="18" charset="0"/>
                        </a:rPr>
                        <m:t>1</m:t>
                      </m:r>
                      <m:r>
                        <m:rPr>
                          <m:sty m:val="p"/>
                        </m:rPr>
                        <a:rPr lang="en-US" sz="2400">
                          <a:latin typeface="Cambria Math" panose="02040503050406030204" pitchFamily="18" charset="0"/>
                        </a:rPr>
                        <m:t>db</m:t>
                      </m:r>
                      <m:r>
                        <a:rPr lang="en-US" sz="2400">
                          <a:latin typeface="Cambria Math" panose="02040503050406030204" pitchFamily="18" charset="0"/>
                        </a:rPr>
                        <m:t> = </m:t>
                      </m:r>
                      <m:r>
                        <a:rPr lang="en-US" sz="2400">
                          <a:latin typeface="Cambria Math" panose="02040503050406030204" pitchFamily="18" charset="0"/>
                        </a:rPr>
                        <m:t>10</m:t>
                      </m:r>
                      <m:r>
                        <a:rPr lang="en-US" sz="2400">
                          <a:latin typeface="Cambria Math" panose="02040503050406030204" pitchFamily="18" charset="0"/>
                        </a:rPr>
                        <m:t> . </m:t>
                      </m:r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𝑙𝑜𝑔</m:t>
                          </m:r>
                        </m:e>
                        <m:sub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10</m:t>
                          </m:r>
                        </m:sub>
                      </m:sSub>
                      <m:sSup>
                        <m:sSup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(</m:t>
                          </m:r>
                          <m:f>
                            <m:f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𝑃</m:t>
                                  </m:r>
                                </m:e>
                                <m:sub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𝑃</m:t>
                                  </m:r>
                                </m:e>
                                <m:sub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den>
                          </m:f>
                          <m:r>
                            <a:rPr lang="en-US" sz="240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40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>
                          <a:latin typeface="Cambria Math" panose="02040503050406030204" pitchFamily="18" charset="0"/>
                        </a:rPr>
                        <m:t>20</m:t>
                      </m:r>
                      <m:r>
                        <a:rPr lang="en-US" sz="2400">
                          <a:latin typeface="Cambria Math" panose="02040503050406030204" pitchFamily="18" charset="0"/>
                        </a:rPr>
                        <m:t> . </m:t>
                      </m:r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𝑙𝑜𝑔</m:t>
                          </m:r>
                        </m:e>
                        <m:sub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10</m:t>
                          </m:r>
                        </m:sub>
                      </m:sSub>
                      <m:f>
                        <m:f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sz="2400" dirty="0"/>
              </a:p>
              <a:p>
                <a:pPr algn="l" rtl="0"/>
                <a:r>
                  <a:rPr lang="en-US" sz="2400" dirty="0"/>
                  <a:t>When the sound intensity increases by 60 dB, </a:t>
                </a:r>
                <a:r>
                  <a:rPr lang="en-US" sz="2400" i="1" dirty="0"/>
                  <a:t>I </a:t>
                </a:r>
                <a:r>
                  <a:rPr lang="en-US" sz="2400" dirty="0"/>
                  <a:t>increases by 10</a:t>
                </a:r>
                <a:r>
                  <a:rPr lang="en-US" sz="2400" baseline="30000" dirty="0"/>
                  <a:t>6</a:t>
                </a:r>
                <a:r>
                  <a:rPr lang="en-US" sz="2400" dirty="0"/>
                  <a:t> and </a:t>
                </a:r>
                <a:r>
                  <a:rPr lang="en-US" sz="2400" i="1" dirty="0"/>
                  <a:t>P </a:t>
                </a:r>
                <a:r>
                  <a:rPr lang="en-US" sz="2400" dirty="0"/>
                  <a:t>increases by 10</a:t>
                </a:r>
                <a:r>
                  <a:rPr lang="en-US" sz="2400" baseline="30000" dirty="0"/>
                  <a:t>3</a:t>
                </a:r>
                <a:r>
                  <a:rPr lang="en-US" sz="2400" dirty="0" smtClean="0"/>
                  <a:t>.</a:t>
                </a:r>
              </a:p>
              <a:p>
                <a:pPr algn="l" rtl="0"/>
                <a:endParaRPr lang="en-US" sz="2400" dirty="0"/>
              </a:p>
              <a:p>
                <a:pPr algn="l" rtl="0"/>
                <a:endParaRPr lang="en-US" sz="24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12761" y="1309062"/>
                <a:ext cx="10614784" cy="4623752"/>
              </a:xfrm>
              <a:blipFill rotWithShape="0">
                <a:blip r:embed="rId2"/>
                <a:stretch>
                  <a:fillRect l="-460" t="-1055"/>
                </a:stretch>
              </a:blipFill>
            </p:spPr>
            <p:txBody>
              <a:bodyPr/>
              <a:lstStyle/>
              <a:p>
                <a:r>
                  <a:rPr lang="fa-I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itle 1"/>
          <p:cNvSpPr txBox="1">
            <a:spLocks/>
          </p:cNvSpPr>
          <p:nvPr/>
        </p:nvSpPr>
        <p:spPr>
          <a:xfrm>
            <a:off x="512761" y="252269"/>
            <a:ext cx="9404723" cy="88166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4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rtl="0"/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sz="2800" b="1" dirty="0" smtClean="0">
                <a:solidFill>
                  <a:srgbClr val="FFFF00"/>
                </a:solidFill>
              </a:rPr>
              <a:t/>
            </a:r>
            <a:br>
              <a:rPr lang="en-US" sz="2800" b="1" dirty="0" smtClean="0">
                <a:solidFill>
                  <a:srgbClr val="FFFF00"/>
                </a:solidFill>
              </a:rPr>
            </a:br>
            <a:endParaRPr lang="en-US" sz="2800" b="1" dirty="0">
              <a:solidFill>
                <a:srgbClr val="FFFF00"/>
              </a:solidFill>
            </a:endParaRPr>
          </a:p>
        </p:txBody>
      </p:sp>
      <p:pic>
        <p:nvPicPr>
          <p:cNvPr id="5" name="Picture 4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47455" y="4683027"/>
            <a:ext cx="1897708" cy="11372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121556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3"/>
          <p:cNvSpPr>
            <a:spLocks noGrp="1"/>
          </p:cNvSpPr>
          <p:nvPr>
            <p:ph type="title"/>
          </p:nvPr>
        </p:nvSpPr>
        <p:spPr>
          <a:xfrm>
            <a:off x="1709003" y="491675"/>
            <a:ext cx="9209089" cy="831454"/>
          </a:xfrm>
        </p:spPr>
        <p:txBody>
          <a:bodyPr/>
          <a:lstStyle/>
          <a:p>
            <a:r>
              <a:rPr lang="en-US" altLang="en-US" sz="4400" b="1" dirty="0">
                <a:solidFill>
                  <a:srgbClr val="48FA2A"/>
                </a:solidFill>
              </a:rPr>
              <a:t>General Properties of Sound</a:t>
            </a:r>
            <a:endParaRPr lang="en-US" b="1" dirty="0">
              <a:solidFill>
                <a:srgbClr val="48FA2A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512761" y="1323129"/>
                <a:ext cx="10743371" cy="5176145"/>
              </a:xfrm>
            </p:spPr>
            <p:txBody>
              <a:bodyPr>
                <a:normAutofit fontScale="92500" lnSpcReduction="10000"/>
              </a:bodyPr>
              <a:lstStyle/>
              <a:p>
                <a:pPr algn="justLow" rtl="0"/>
                <a:r>
                  <a:rPr lang="en-US" altLang="en-US" sz="2400" dirty="0">
                    <a:cs typeface="Times New Roman" panose="02020603050405020304" pitchFamily="18" charset="0"/>
                  </a:rPr>
                  <a:t>Sound waves require a medium for their transmission</a:t>
                </a:r>
                <a:r>
                  <a:rPr lang="en-US" altLang="en-US" sz="2400" dirty="0" smtClean="0">
                    <a:cs typeface="Times New Roman" panose="02020603050405020304" pitchFamily="18" charset="0"/>
                  </a:rPr>
                  <a:t>. Matter (air, liquids, solids) </a:t>
                </a:r>
                <a:r>
                  <a:rPr lang="en-US" altLang="en-US" sz="2400" dirty="0">
                    <a:cs typeface="Times New Roman" panose="02020603050405020304" pitchFamily="18" charset="0"/>
                  </a:rPr>
                  <a:t>must be present for </a:t>
                </a:r>
                <a:r>
                  <a:rPr lang="en-US" altLang="en-US" sz="2400" dirty="0" smtClean="0">
                    <a:cs typeface="Times New Roman" panose="02020603050405020304" pitchFamily="18" charset="0"/>
                  </a:rPr>
                  <a:t>sound </a:t>
                </a:r>
                <a:r>
                  <a:rPr lang="en-US" altLang="en-US" sz="2400" dirty="0">
                    <a:cs typeface="Times New Roman" panose="02020603050405020304" pitchFamily="18" charset="0"/>
                  </a:rPr>
                  <a:t>to travel. </a:t>
                </a:r>
                <a:r>
                  <a:rPr lang="en-US" altLang="en-US" sz="2400" dirty="0" smtClean="0">
                    <a:cs typeface="Times New Roman" panose="02020603050405020304" pitchFamily="18" charset="0"/>
                  </a:rPr>
                  <a:t>Unlike light (EM wave) which travel through matter free space.</a:t>
                </a:r>
                <a:endParaRPr lang="en-US" altLang="en-US" sz="2400" dirty="0">
                  <a:cs typeface="Times New Roman" panose="02020603050405020304" pitchFamily="18" charset="0"/>
                </a:endParaRPr>
              </a:p>
              <a:p>
                <a:pPr algn="justLow" rtl="0"/>
                <a:r>
                  <a:rPr lang="en-US" altLang="en-US" sz="2400" dirty="0" smtClean="0">
                    <a:cs typeface="Times New Roman" panose="02020603050405020304" pitchFamily="18" charset="0"/>
                  </a:rPr>
                  <a:t>Sound represents a longitudinal wave of wavelength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𝜆</m:t>
                    </m:r>
                  </m:oMath>
                </a14:m>
                <a:r>
                  <a:rPr lang="en-US" altLang="en-US" sz="2400" dirty="0" smtClean="0">
                    <a:cs typeface="Times New Roman" panose="02020603050405020304" pitchFamily="18" charset="0"/>
                  </a:rPr>
                  <a:t> and frequency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altLang="en-US" sz="2400" dirty="0" smtClean="0">
                    <a:cs typeface="Times New Roman" panose="02020603050405020304" pitchFamily="18" charset="0"/>
                  </a:rPr>
                  <a:t> which is transmitted by pressure (density) change with the speed of sound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𝑣</m:t>
                    </m:r>
                  </m:oMath>
                </a14:m>
                <a:r>
                  <a:rPr lang="en-US" altLang="en-US" sz="2400" dirty="0" smtClean="0">
                    <a:cs typeface="Times New Roman" panose="02020603050405020304" pitchFamily="18" charset="0"/>
                  </a:rPr>
                  <a:t> in transmitting medium.</a:t>
                </a:r>
              </a:p>
              <a:p>
                <a:pPr marL="0" indent="0" algn="justLow" rtl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latin typeface="Cambria Math" panose="02040503050406030204" pitchFamily="18" charset="0"/>
                        </a:rPr>
                        <m:t>𝑣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 =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𝜆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. 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altLang="en-US" sz="2400" dirty="0" smtClean="0">
                  <a:cs typeface="Times New Roman" panose="02020603050405020304" pitchFamily="18" charset="0"/>
                </a:endParaRPr>
              </a:p>
              <a:p>
                <a:pPr algn="justLow" rtl="0"/>
                <a:r>
                  <a:rPr lang="en-US" sz="2400" dirty="0" smtClean="0"/>
                  <a:t>Speed </a:t>
                </a:r>
                <a:r>
                  <a:rPr lang="en-US" sz="2400" dirty="0"/>
                  <a:t>of sound is a material constant (depends on molecular structure, temperature, and density of material), therefore product of wavelength and frequency is constant. </a:t>
                </a:r>
                <a:endParaRPr lang="en-US" sz="2400" dirty="0" smtClean="0"/>
              </a:p>
              <a:p>
                <a:pPr algn="justLow" rtl="0"/>
                <a:r>
                  <a:rPr lang="en-US" altLang="en-US" sz="2400" dirty="0">
                    <a:cs typeface="Times New Roman" panose="02020603050405020304" pitchFamily="18" charset="0"/>
                  </a:rPr>
                  <a:t>The higher the density, the higher is the velocity of the sound. </a:t>
                </a:r>
                <a:endParaRPr lang="en-US" altLang="en-US" sz="2400" dirty="0" smtClean="0">
                  <a:cs typeface="Times New Roman" panose="02020603050405020304" pitchFamily="18" charset="0"/>
                </a:endParaRPr>
              </a:p>
              <a:p>
                <a:pPr algn="justLow" rtl="0"/>
                <a:r>
                  <a:rPr lang="en-US" sz="2400" dirty="0"/>
                  <a:t>For example for a sound wave with a frequency of 1000Hz, υ = 344 m/sec in air at 20ºC and λ= 0.344m.</a:t>
                </a:r>
              </a:p>
              <a:p>
                <a:pPr marL="0" indent="0" algn="justLow" rtl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𝑣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 =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311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0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.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606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sub>
                          </m:sSub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num>
                            <m:den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US" dirty="0"/>
              </a:p>
              <a:p>
                <a:pPr marL="0" indent="0" algn="justLow" rtl="0">
                  <a:buNone/>
                </a:pPr>
                <a:endParaRPr lang="en-US" altLang="en-US" sz="24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12761" y="1323129"/>
                <a:ext cx="10743371" cy="5176145"/>
              </a:xfrm>
              <a:blipFill rotWithShape="0">
                <a:blip r:embed="rId2"/>
                <a:stretch>
                  <a:fillRect l="-681" t="-1531" r="-1476"/>
                </a:stretch>
              </a:blipFill>
            </p:spPr>
            <p:txBody>
              <a:bodyPr/>
              <a:lstStyle/>
              <a:p>
                <a:r>
                  <a:rPr lang="ar-S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itle 1"/>
          <p:cNvSpPr txBox="1">
            <a:spLocks/>
          </p:cNvSpPr>
          <p:nvPr/>
        </p:nvSpPr>
        <p:spPr>
          <a:xfrm>
            <a:off x="512761" y="252269"/>
            <a:ext cx="9404723" cy="88166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4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rtl="0"/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sz="2800" b="1" dirty="0" smtClean="0">
                <a:solidFill>
                  <a:srgbClr val="FFFF00"/>
                </a:solidFill>
              </a:rPr>
              <a:t/>
            </a:r>
            <a:br>
              <a:rPr lang="en-US" sz="2800" b="1" dirty="0" smtClean="0">
                <a:solidFill>
                  <a:srgbClr val="FFFF00"/>
                </a:solidFill>
              </a:rPr>
            </a:br>
            <a:endParaRPr lang="en-US" sz="28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4544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512761" y="252269"/>
            <a:ext cx="9404723" cy="88166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4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rtl="0"/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sz="2800" b="1" dirty="0" smtClean="0">
                <a:solidFill>
                  <a:srgbClr val="FFFF00"/>
                </a:solidFill>
              </a:rPr>
              <a:t/>
            </a:r>
            <a:br>
              <a:rPr lang="en-US" sz="2800" b="1" dirty="0" smtClean="0">
                <a:solidFill>
                  <a:srgbClr val="FFFF00"/>
                </a:solidFill>
              </a:rPr>
            </a:br>
            <a:endParaRPr lang="en-US" sz="2800" b="1" dirty="0">
              <a:solidFill>
                <a:srgbClr val="FFFF00"/>
              </a:solidFill>
            </a:endParaRPr>
          </a:p>
        </p:txBody>
      </p:sp>
      <p:sp>
        <p:nvSpPr>
          <p:cNvPr id="6" name="Title 3"/>
          <p:cNvSpPr>
            <a:spLocks noGrp="1"/>
          </p:cNvSpPr>
          <p:nvPr>
            <p:ph type="title"/>
          </p:nvPr>
        </p:nvSpPr>
        <p:spPr>
          <a:xfrm>
            <a:off x="1863748" y="542208"/>
            <a:ext cx="9209089" cy="831454"/>
          </a:xfrm>
        </p:spPr>
        <p:txBody>
          <a:bodyPr/>
          <a:lstStyle/>
          <a:p>
            <a:r>
              <a:rPr lang="en-US" altLang="en-US" sz="4400" b="1" dirty="0">
                <a:solidFill>
                  <a:srgbClr val="48FA2A"/>
                </a:solidFill>
              </a:rPr>
              <a:t>General Properties of Sound</a:t>
            </a:r>
            <a:endParaRPr lang="en-US" b="1" dirty="0">
              <a:solidFill>
                <a:srgbClr val="48FA2A"/>
              </a:solidFill>
            </a:endParaRPr>
          </a:p>
        </p:txBody>
      </p:sp>
      <p:pic>
        <p:nvPicPr>
          <p:cNvPr id="5" name="Picture 13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30" r="4058"/>
          <a:stretch/>
        </p:blipFill>
        <p:spPr bwMode="auto">
          <a:xfrm>
            <a:off x="512761" y="1823250"/>
            <a:ext cx="5376009" cy="30441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صورة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3681" y="1201656"/>
            <a:ext cx="5117270" cy="55253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4160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3"/>
          <p:cNvSpPr>
            <a:spLocks noGrp="1"/>
          </p:cNvSpPr>
          <p:nvPr>
            <p:ph type="title"/>
          </p:nvPr>
        </p:nvSpPr>
        <p:spPr>
          <a:xfrm>
            <a:off x="1596462" y="546996"/>
            <a:ext cx="9209089" cy="831454"/>
          </a:xfrm>
        </p:spPr>
        <p:txBody>
          <a:bodyPr/>
          <a:lstStyle/>
          <a:p>
            <a:r>
              <a:rPr lang="en-US" altLang="en-US" sz="4400" b="1" dirty="0">
                <a:solidFill>
                  <a:srgbClr val="48FA2A"/>
                </a:solidFill>
              </a:rPr>
              <a:t>General Properties of Sound</a:t>
            </a:r>
            <a:endParaRPr lang="en-US" b="1" dirty="0">
              <a:solidFill>
                <a:srgbClr val="48FA2A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2761" y="1323129"/>
            <a:ext cx="10743371" cy="5176145"/>
          </a:xfrm>
        </p:spPr>
        <p:txBody>
          <a:bodyPr>
            <a:normAutofit/>
          </a:bodyPr>
          <a:lstStyle/>
          <a:p>
            <a:pPr algn="l" rtl="0"/>
            <a:r>
              <a:rPr lang="en-US" dirty="0"/>
              <a:t>Below audible range: infrasound </a:t>
            </a:r>
          </a:p>
          <a:p>
            <a:pPr algn="l" rtl="0"/>
            <a:r>
              <a:rPr lang="en-US" dirty="0" smtClean="0"/>
              <a:t>Human </a:t>
            </a:r>
            <a:r>
              <a:rPr lang="en-US" dirty="0"/>
              <a:t>sound system operates within a certain frequency range: </a:t>
            </a:r>
          </a:p>
          <a:p>
            <a:pPr algn="l" rtl="0"/>
            <a:r>
              <a:rPr lang="en-US" dirty="0" smtClean="0"/>
              <a:t>Range </a:t>
            </a:r>
            <a:r>
              <a:rPr lang="en-US" dirty="0"/>
              <a:t>of human voice: 64 Hz (male bass) to 2050 Hz (2.05 kHz) (female soprano) </a:t>
            </a:r>
          </a:p>
          <a:p>
            <a:pPr algn="l" rtl="0"/>
            <a:r>
              <a:rPr lang="en-US" dirty="0" smtClean="0"/>
              <a:t>Range </a:t>
            </a:r>
            <a:r>
              <a:rPr lang="en-US" dirty="0"/>
              <a:t>of human ear: 20 Hz to 20000 Hz (20 kHz) </a:t>
            </a:r>
          </a:p>
          <a:p>
            <a:pPr algn="l" rtl="0"/>
            <a:r>
              <a:rPr lang="en-US" dirty="0" smtClean="0"/>
              <a:t>Frequencies above </a:t>
            </a:r>
            <a:r>
              <a:rPr lang="en-US" dirty="0"/>
              <a:t>audible range: ultrasound </a:t>
            </a:r>
            <a:endParaRPr lang="en-US" dirty="0" smtClean="0"/>
          </a:p>
          <a:p>
            <a:pPr algn="l" rtl="0"/>
            <a:r>
              <a:rPr lang="en-US" dirty="0">
                <a:solidFill>
                  <a:srgbClr val="48FA2A"/>
                </a:solidFill>
              </a:rPr>
              <a:t>the velocity of ultrasound in bone is twice that in soft tissue and the velocity </a:t>
            </a:r>
            <a:r>
              <a:rPr lang="en-US" dirty="0" smtClean="0">
                <a:solidFill>
                  <a:srgbClr val="48FA2A"/>
                </a:solidFill>
              </a:rPr>
              <a:t>in </a:t>
            </a:r>
            <a:r>
              <a:rPr lang="en-US" dirty="0">
                <a:solidFill>
                  <a:srgbClr val="48FA2A"/>
                </a:solidFill>
              </a:rPr>
              <a:t>soft tissue  is five times that in air. The velocity of ultrasound does not depend </a:t>
            </a:r>
            <a:r>
              <a:rPr lang="en-US" dirty="0" smtClean="0">
                <a:solidFill>
                  <a:srgbClr val="48FA2A"/>
                </a:solidFill>
              </a:rPr>
              <a:t>on frequency</a:t>
            </a:r>
            <a:r>
              <a:rPr lang="en-US" dirty="0">
                <a:solidFill>
                  <a:srgbClr val="48FA2A"/>
                </a:solidFill>
              </a:rPr>
              <a:t>, it is  determined by the </a:t>
            </a:r>
            <a:r>
              <a:rPr lang="en-US" dirty="0" smtClean="0">
                <a:solidFill>
                  <a:srgbClr val="48FA2A"/>
                </a:solidFill>
              </a:rPr>
              <a:t>medium</a:t>
            </a:r>
          </a:p>
          <a:p>
            <a:pPr algn="l" rtl="0"/>
            <a:endParaRPr lang="en-US" dirty="0">
              <a:solidFill>
                <a:srgbClr val="48FA2A"/>
              </a:solidFill>
            </a:endParaRPr>
          </a:p>
          <a:p>
            <a:pPr marL="0" indent="0" algn="justLow" rtl="0">
              <a:buNone/>
            </a:pPr>
            <a:endParaRPr lang="en-US" altLang="en-US" sz="24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12761" y="252269"/>
            <a:ext cx="9404723" cy="88166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4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rtl="0"/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sz="2800" b="1" dirty="0" smtClean="0">
                <a:solidFill>
                  <a:srgbClr val="FFFF00"/>
                </a:solidFill>
              </a:rPr>
              <a:t/>
            </a:r>
            <a:br>
              <a:rPr lang="en-US" sz="2800" b="1" dirty="0" smtClean="0">
                <a:solidFill>
                  <a:srgbClr val="FFFF00"/>
                </a:solidFill>
              </a:rPr>
            </a:br>
            <a:endParaRPr lang="en-US" sz="2800" b="1" dirty="0">
              <a:solidFill>
                <a:srgbClr val="FFFF00"/>
              </a:solidFill>
            </a:endParaRPr>
          </a:p>
        </p:txBody>
      </p:sp>
      <p:pic>
        <p:nvPicPr>
          <p:cNvPr id="5" name="Picture 4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94806" y="4580352"/>
            <a:ext cx="7222677" cy="21081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74636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3"/>
          <p:cNvSpPr>
            <a:spLocks noGrp="1"/>
          </p:cNvSpPr>
          <p:nvPr>
            <p:ph type="title"/>
          </p:nvPr>
        </p:nvSpPr>
        <p:spPr>
          <a:xfrm>
            <a:off x="1667215" y="433668"/>
            <a:ext cx="9209089" cy="1400530"/>
          </a:xfrm>
        </p:spPr>
        <p:txBody>
          <a:bodyPr/>
          <a:lstStyle/>
          <a:p>
            <a:r>
              <a:rPr lang="en-US" sz="4400" b="1" dirty="0">
                <a:solidFill>
                  <a:srgbClr val="48FA2A"/>
                </a:solidFill>
                <a:latin typeface="Arial Rounded MT Bold" panose="020F0704030504030204" pitchFamily="34" charset="0"/>
              </a:rPr>
              <a:t>Intensity of Sound Waves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512761" y="1309062"/>
                <a:ext cx="10363543" cy="4623752"/>
              </a:xfrm>
            </p:spPr>
            <p:txBody>
              <a:bodyPr>
                <a:normAutofit/>
              </a:bodyPr>
              <a:lstStyle/>
              <a:p>
                <a:pPr algn="l" rtl="0"/>
                <a:r>
                  <a:rPr lang="en-US" sz="2400" dirty="0"/>
                  <a:t>The intensity (I) of a sound wave is the energy carried by the wave per unit area and per unit time (in units of J/m</a:t>
                </a:r>
                <a:r>
                  <a:rPr lang="en-US" sz="2400" baseline="30000" dirty="0"/>
                  <a:t>2</a:t>
                </a:r>
                <a:r>
                  <a:rPr lang="en-US" sz="2400" dirty="0"/>
                  <a:t>-s or W/m</a:t>
                </a:r>
                <a:r>
                  <a:rPr lang="en-US" sz="2400" baseline="30000" dirty="0"/>
                  <a:t>2</a:t>
                </a:r>
                <a:r>
                  <a:rPr lang="en-US" sz="2400" dirty="0" smtClean="0"/>
                  <a:t>).</a:t>
                </a:r>
              </a:p>
              <a:p>
                <a:pPr algn="l" rtl="0"/>
                <a:r>
                  <a:rPr lang="en-US" sz="2400" dirty="0" smtClean="0"/>
                  <a:t>The capability of hearing does not depend on the frequency of sound but also on the intensity.</a:t>
                </a:r>
              </a:p>
              <a:p>
                <a:pPr algn="l" rtl="0"/>
                <a:r>
                  <a:rPr lang="en-US" sz="2400" dirty="0" smtClean="0"/>
                  <a:t> </a:t>
                </a:r>
                <a:r>
                  <a:rPr lang="en-US" sz="2400" dirty="0"/>
                  <a:t>At a distance R from an isotropic source of average acoustic power, the intensity </a:t>
                </a:r>
                <a:r>
                  <a:rPr lang="en-US" sz="2400" dirty="0" smtClean="0"/>
                  <a:t>is</a:t>
                </a:r>
              </a:p>
              <a:p>
                <a:pPr marL="0" indent="0" algn="l" rtl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latin typeface="Cambria Math" panose="02040503050406030204" pitchFamily="18" charset="0"/>
                        </a:rPr>
                        <m:t>𝐼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𝑝𝑜𝑤𝑒𝑟</m:t>
                              </m:r>
                            </m:sub>
                          </m:sSub>
                        </m:num>
                        <m:den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𝜋</m:t>
                          </m:r>
                          <m:sSup>
                            <m:sSup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p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sz="2400" dirty="0"/>
              </a:p>
              <a:p>
                <a:pPr algn="l" rtl="0"/>
                <a:endParaRPr lang="en-US" sz="2400" dirty="0"/>
              </a:p>
              <a:p>
                <a:pPr marL="0" indent="0" algn="l" rtl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latin typeface="Cambria Math" panose="02040503050406030204" pitchFamily="18" charset="0"/>
                        </a:rPr>
                        <m:t>𝐼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𝐸</m:t>
                          </m:r>
                        </m:num>
                        <m:den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 .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𝑎𝑟𝑒𝑎</m:t>
                          </m:r>
                        </m:den>
                      </m:f>
                      <m:r>
                        <a:rPr lang="en-US" sz="2400" i="1">
                          <a:latin typeface="Cambria Math" panose="02040503050406030204" pitchFamily="18" charset="0"/>
                        </a:rPr>
                        <m:t> 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𝐽</m:t>
                              </m:r>
                            </m:num>
                            <m:den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.</m:t>
                              </m:r>
                              <m:sSup>
                                <m:sSupPr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𝑚</m:t>
                                  </m:r>
                                </m:e>
                                <m:sup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</m:e>
                      </m:d>
                      <m:r>
                        <a:rPr lang="en-US" sz="2400" i="1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𝑊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𝑚</m:t>
                                  </m:r>
                                </m:e>
                                <m:sup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</m:e>
                      </m:d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12761" y="1309062"/>
                <a:ext cx="10363543" cy="4623752"/>
              </a:xfrm>
              <a:blipFill rotWithShape="0">
                <a:blip r:embed="rId2"/>
                <a:stretch>
                  <a:fillRect l="-824" t="-1055" r="-1059"/>
                </a:stretch>
              </a:blipFill>
            </p:spPr>
            <p:txBody>
              <a:bodyPr/>
              <a:lstStyle/>
              <a:p>
                <a:r>
                  <a:rPr lang="ar-S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itle 1"/>
          <p:cNvSpPr txBox="1">
            <a:spLocks/>
          </p:cNvSpPr>
          <p:nvPr/>
        </p:nvSpPr>
        <p:spPr>
          <a:xfrm>
            <a:off x="512761" y="252269"/>
            <a:ext cx="9404723" cy="88166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4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rtl="0"/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sz="2800" b="1" dirty="0" smtClean="0">
                <a:solidFill>
                  <a:srgbClr val="FFFF00"/>
                </a:solidFill>
              </a:rPr>
              <a:t/>
            </a:r>
            <a:br>
              <a:rPr lang="en-US" sz="2800" b="1" dirty="0" smtClean="0">
                <a:solidFill>
                  <a:srgbClr val="FFFF00"/>
                </a:solidFill>
              </a:rPr>
            </a:br>
            <a:endParaRPr lang="en-US" sz="28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4782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3"/>
          <p:cNvSpPr>
            <a:spLocks noGrp="1"/>
          </p:cNvSpPr>
          <p:nvPr>
            <p:ph type="title"/>
          </p:nvPr>
        </p:nvSpPr>
        <p:spPr>
          <a:xfrm>
            <a:off x="1667215" y="521233"/>
            <a:ext cx="9209089" cy="1400530"/>
          </a:xfrm>
        </p:spPr>
        <p:txBody>
          <a:bodyPr/>
          <a:lstStyle/>
          <a:p>
            <a:r>
              <a:rPr lang="en-US" sz="4400" b="1" dirty="0">
                <a:solidFill>
                  <a:srgbClr val="48FA2A"/>
                </a:solidFill>
                <a:latin typeface="Arial Rounded MT Bold" panose="020F0704030504030204" pitchFamily="34" charset="0"/>
              </a:rPr>
              <a:t>Intensity of Sound Waves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512761" y="1309062"/>
                <a:ext cx="10363543" cy="5077670"/>
              </a:xfrm>
            </p:spPr>
            <p:txBody>
              <a:bodyPr>
                <a:normAutofit/>
              </a:bodyPr>
              <a:lstStyle/>
              <a:p>
                <a:pPr algn="l" rtl="0"/>
                <a:r>
                  <a:rPr lang="en-US" sz="2400" dirty="0"/>
                  <a:t>The total intensity can be expressed in terms of density </a:t>
                </a:r>
                <a:r>
                  <a:rPr lang="en-US" sz="2400" dirty="0" smtClean="0"/>
                  <a:t>ρ</a:t>
                </a:r>
              </a:p>
              <a:p>
                <a:pPr marL="0" indent="0" algn="l" rtl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latin typeface="Cambria Math" panose="02040503050406030204" pitchFamily="18" charset="0"/>
                        </a:rPr>
                        <m:t>𝐼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sz="2400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𝜌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𝑣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 </m:t>
                      </m:r>
                      <m:sSup>
                        <m:sSup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p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400" i="1">
                          <a:latin typeface="Cambria Math" panose="02040503050406030204" pitchFamily="18" charset="0"/>
                        </a:rPr>
                        <m:t> </m:t>
                      </m:r>
                      <m:sSup>
                        <m:sSup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𝜋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𝑓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400" i="1">
                          <a:latin typeface="Cambria Math" panose="02040503050406030204" pitchFamily="18" charset="0"/>
                        </a:rPr>
                        <m:t>   [</m:t>
                      </m:r>
                      <m:f>
                        <m:f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𝑊</m:t>
                          </m:r>
                        </m:num>
                        <m:den>
                          <m:sSup>
                            <m:sSup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p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sz="2400" i="1">
                          <a:latin typeface="Cambria Math" panose="02040503050406030204" pitchFamily="18" charset="0"/>
                        </a:rPr>
                        <m:t>]</m:t>
                      </m:r>
                    </m:oMath>
                  </m:oMathPara>
                </a14:m>
                <a:endParaRPr lang="en-US" sz="2400" dirty="0"/>
              </a:p>
              <a:p>
                <a:pPr algn="l" rtl="0"/>
                <a:endParaRPr lang="en-US" sz="2400" dirty="0" smtClean="0"/>
              </a:p>
              <a:p>
                <a:pPr algn="l" rtl="0"/>
                <a:r>
                  <a:rPr lang="en-US" sz="2400" dirty="0"/>
                  <a:t>Where ρ the density of medium υ is the velocity of sound; </a:t>
                </a:r>
                <a:r>
                  <a:rPr lang="en-US" sz="2400" i="1" dirty="0"/>
                  <a:t>f</a:t>
                </a:r>
                <a:r>
                  <a:rPr lang="en-US" sz="2400" dirty="0"/>
                  <a:t>  is the frequency; </a:t>
                </a:r>
                <a:r>
                  <a:rPr lang="en-US" sz="2400" b="1" i="1" dirty="0"/>
                  <a:t>w</a:t>
                </a:r>
                <a:r>
                  <a:rPr lang="en-US" sz="2400" dirty="0"/>
                  <a:t> is the angular frequency which equals 2π</a:t>
                </a:r>
                <a:r>
                  <a:rPr lang="en-US" sz="2400" i="1" dirty="0"/>
                  <a:t>f</a:t>
                </a:r>
                <a:r>
                  <a:rPr lang="en-US" sz="2400" dirty="0"/>
                  <a:t> , A is the maximum displacement amplitude of the atoms or molecules.</a:t>
                </a:r>
              </a:p>
              <a:p>
                <a:pPr algn="l" rtl="0"/>
                <a:r>
                  <a:rPr lang="en-US" sz="2400" dirty="0"/>
                  <a:t>An intensity of </a:t>
                </a:r>
                <a:r>
                  <a:rPr lang="en-US" sz="2400" dirty="0" err="1"/>
                  <a:t>I</a:t>
                </a:r>
                <a:r>
                  <a:rPr lang="en-US" sz="2400" baseline="-25000" dirty="0" err="1"/>
                  <a:t>ο</a:t>
                </a:r>
                <a:r>
                  <a:rPr lang="en-US" sz="2400" dirty="0"/>
                  <a:t>= 10</a:t>
                </a:r>
                <a:r>
                  <a:rPr lang="en-US" sz="2400" baseline="30000" dirty="0"/>
                  <a:t>-12</a:t>
                </a:r>
                <a:r>
                  <a:rPr lang="en-US" sz="2400" dirty="0"/>
                  <a:t> W/m</a:t>
                </a:r>
                <a:r>
                  <a:rPr lang="en-US" sz="2400" baseline="30000" dirty="0"/>
                  <a:t>2</a:t>
                </a:r>
                <a:r>
                  <a:rPr lang="en-US" sz="2400" dirty="0"/>
                  <a:t> is about the lowest intensity sound wave that can be </a:t>
                </a:r>
                <a:r>
                  <a:rPr lang="en-US" sz="2400" dirty="0" smtClean="0"/>
                  <a:t>hear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12761" y="1309062"/>
                <a:ext cx="10363543" cy="5077670"/>
              </a:xfrm>
              <a:blipFill rotWithShape="0">
                <a:blip r:embed="rId2"/>
                <a:stretch>
                  <a:fillRect l="-471" t="-960"/>
                </a:stretch>
              </a:blipFill>
            </p:spPr>
            <p:txBody>
              <a:bodyPr/>
              <a:lstStyle/>
              <a:p>
                <a:r>
                  <a:rPr lang="fa-I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itle 1"/>
          <p:cNvSpPr txBox="1">
            <a:spLocks/>
          </p:cNvSpPr>
          <p:nvPr/>
        </p:nvSpPr>
        <p:spPr>
          <a:xfrm>
            <a:off x="512761" y="252269"/>
            <a:ext cx="9404723" cy="88166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4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rtl="0"/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sz="2800" b="1" dirty="0" smtClean="0">
                <a:solidFill>
                  <a:srgbClr val="FFFF00"/>
                </a:solidFill>
              </a:rPr>
              <a:t/>
            </a:r>
            <a:br>
              <a:rPr lang="en-US" sz="2800" b="1" dirty="0" smtClean="0">
                <a:solidFill>
                  <a:srgbClr val="FFFF00"/>
                </a:solidFill>
              </a:rPr>
            </a:br>
            <a:endParaRPr lang="en-US" sz="28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1884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3"/>
          <p:cNvSpPr>
            <a:spLocks noGrp="1"/>
          </p:cNvSpPr>
          <p:nvPr>
            <p:ph type="title"/>
          </p:nvPr>
        </p:nvSpPr>
        <p:spPr>
          <a:xfrm>
            <a:off x="1934087" y="659239"/>
            <a:ext cx="9209089" cy="949387"/>
          </a:xfrm>
        </p:spPr>
        <p:txBody>
          <a:bodyPr/>
          <a:lstStyle/>
          <a:p>
            <a:r>
              <a:rPr lang="en-US" sz="3200" b="1" dirty="0">
                <a:solidFill>
                  <a:schemeClr val="tx1"/>
                </a:solidFill>
              </a:rPr>
              <a:t>Acoustic Impedance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512761" y="1309062"/>
                <a:ext cx="10363543" cy="5077670"/>
              </a:xfrm>
            </p:spPr>
            <p:txBody>
              <a:bodyPr>
                <a:normAutofit/>
              </a:bodyPr>
              <a:lstStyle/>
              <a:p>
                <a:pPr algn="l" rtl="0"/>
                <a:r>
                  <a:rPr lang="en-US" sz="2400" dirty="0"/>
                  <a:t>The </a:t>
                </a:r>
                <a:r>
                  <a:rPr lang="en-US" sz="2400" i="1" dirty="0"/>
                  <a:t>acoustic impedance </a:t>
                </a:r>
                <a:r>
                  <a:rPr lang="en-US" sz="2400" dirty="0"/>
                  <a:t>of a medium </a:t>
                </a:r>
                <a:r>
                  <a:rPr lang="en-US" sz="2400" i="1" dirty="0"/>
                  <a:t>Z </a:t>
                </a:r>
                <a:r>
                  <a:rPr lang="en-US" sz="2400" dirty="0"/>
                  <a:t>is given by the product of the mass density and sound speed for that </a:t>
                </a:r>
                <a:r>
                  <a:rPr lang="en-US" sz="2400" dirty="0" smtClean="0"/>
                  <a:t>medium</a:t>
                </a:r>
              </a:p>
              <a:p>
                <a:pPr algn="l" rtl="0"/>
                <a:r>
                  <a:rPr lang="en-US" sz="2400" dirty="0"/>
                  <a:t> Acoustic impedance (Z) is used to describe the reflection of sound at an interface</a:t>
                </a:r>
                <a:r>
                  <a:rPr lang="en-US" sz="2400" dirty="0" smtClean="0"/>
                  <a:t>.</a:t>
                </a:r>
              </a:p>
              <a:p>
                <a:pPr algn="l" rtl="0"/>
                <a:r>
                  <a:rPr lang="en-US" sz="2400" dirty="0"/>
                  <a:t>mathematically, acoustic impedance is described by</a:t>
                </a:r>
                <a:r>
                  <a:rPr lang="en-US" sz="2400" dirty="0" smtClean="0"/>
                  <a:t>:</a:t>
                </a:r>
              </a:p>
              <a:p>
                <a:pPr marL="0" indent="0" algn="l" rtl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latin typeface="Cambria Math" panose="02040503050406030204" pitchFamily="18" charset="0"/>
                        </a:rPr>
                        <m:t>𝑍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𝑣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𝜌</m:t>
                      </m:r>
                    </m:oMath>
                  </m:oMathPara>
                </a14:m>
                <a:endParaRPr lang="en-US" sz="2400" dirty="0" smtClean="0"/>
              </a:p>
              <a:p>
                <a:pPr algn="l" rtl="0"/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𝜌</m:t>
                    </m:r>
                  </m:oMath>
                </a14:m>
                <a:r>
                  <a:rPr lang="en-US" sz="2400" dirty="0"/>
                  <a:t> : is the density of the medium (</a:t>
                </a:r>
                <a:r>
                  <a:rPr lang="en-US" sz="2400" dirty="0" smtClean="0"/>
                  <a:t>Kg/m3),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𝑣</m:t>
                    </m:r>
                  </m:oMath>
                </a14:m>
                <a:r>
                  <a:rPr lang="en-US" sz="2400" dirty="0" smtClean="0"/>
                  <a:t> </a:t>
                </a:r>
                <a:r>
                  <a:rPr lang="en-US" sz="2400" dirty="0"/>
                  <a:t>: is the velocity of the sound in the medium (m/ s) </a:t>
                </a:r>
              </a:p>
              <a:p>
                <a:pPr algn="l" rtl="0"/>
                <a:endParaRPr lang="en-US" sz="2400" dirty="0"/>
              </a:p>
              <a:p>
                <a:pPr algn="l" rtl="0"/>
                <a:endParaRPr lang="en-US" sz="2400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12761" y="1309062"/>
                <a:ext cx="10363543" cy="5077670"/>
              </a:xfrm>
              <a:blipFill rotWithShape="0">
                <a:blip r:embed="rId2"/>
                <a:stretch>
                  <a:fillRect l="-471" t="-960" r="-1059"/>
                </a:stretch>
              </a:blipFill>
            </p:spPr>
            <p:txBody>
              <a:bodyPr/>
              <a:lstStyle/>
              <a:p>
                <a:r>
                  <a:rPr lang="fa-I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itle 1"/>
          <p:cNvSpPr txBox="1">
            <a:spLocks/>
          </p:cNvSpPr>
          <p:nvPr/>
        </p:nvSpPr>
        <p:spPr>
          <a:xfrm>
            <a:off x="512761" y="252269"/>
            <a:ext cx="9404723" cy="88166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4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rtl="0"/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sz="2800" b="1" dirty="0" smtClean="0">
                <a:solidFill>
                  <a:srgbClr val="FFFF00"/>
                </a:solidFill>
              </a:rPr>
              <a:t/>
            </a:r>
            <a:br>
              <a:rPr lang="en-US" sz="2800" b="1" dirty="0" smtClean="0">
                <a:solidFill>
                  <a:srgbClr val="FFFF00"/>
                </a:solidFill>
              </a:rPr>
            </a:br>
            <a:endParaRPr lang="en-US" sz="28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2953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512761" y="252269"/>
            <a:ext cx="9404723" cy="88166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4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rtl="0"/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sz="2800" b="1" dirty="0" smtClean="0">
                <a:solidFill>
                  <a:srgbClr val="FFFF00"/>
                </a:solidFill>
              </a:rPr>
              <a:t/>
            </a:r>
            <a:br>
              <a:rPr lang="en-US" sz="2800" b="1" dirty="0" smtClean="0">
                <a:solidFill>
                  <a:srgbClr val="FFFF00"/>
                </a:solidFill>
              </a:rPr>
            </a:br>
            <a:endParaRPr lang="en-US" sz="2800" b="1" dirty="0">
              <a:solidFill>
                <a:srgbClr val="FFFF00"/>
              </a:solidFill>
            </a:endParaRPr>
          </a:p>
        </p:txBody>
      </p:sp>
      <p:sp>
        <p:nvSpPr>
          <p:cNvPr id="6" name="Title 3"/>
          <p:cNvSpPr>
            <a:spLocks noGrp="1"/>
          </p:cNvSpPr>
          <p:nvPr>
            <p:ph type="title"/>
          </p:nvPr>
        </p:nvSpPr>
        <p:spPr>
          <a:xfrm>
            <a:off x="1693861" y="555932"/>
            <a:ext cx="9209089" cy="949387"/>
          </a:xfrm>
        </p:spPr>
        <p:txBody>
          <a:bodyPr/>
          <a:lstStyle/>
          <a:p>
            <a:r>
              <a:rPr lang="en-US" sz="3200" b="1" dirty="0">
                <a:solidFill>
                  <a:schemeClr val="tx1"/>
                </a:solidFill>
              </a:rPr>
              <a:t>Acoustic Impedance</a:t>
            </a:r>
          </a:p>
        </p:txBody>
      </p:sp>
      <p:pic>
        <p:nvPicPr>
          <p:cNvPr id="5" name="صورة 1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3861" y="1464065"/>
            <a:ext cx="7958139" cy="41911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31054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3"/>
          <p:cNvSpPr>
            <a:spLocks noGrp="1"/>
          </p:cNvSpPr>
          <p:nvPr>
            <p:ph type="title"/>
          </p:nvPr>
        </p:nvSpPr>
        <p:spPr>
          <a:xfrm>
            <a:off x="1667215" y="608797"/>
            <a:ext cx="9209089" cy="1400530"/>
          </a:xfrm>
        </p:spPr>
        <p:txBody>
          <a:bodyPr/>
          <a:lstStyle/>
          <a:p>
            <a:r>
              <a:rPr lang="en-US" sz="4400" b="1" dirty="0">
                <a:solidFill>
                  <a:srgbClr val="FFFF00"/>
                </a:solidFill>
              </a:rPr>
              <a:t>Intensity of Sound Waves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512761" y="1309062"/>
                <a:ext cx="10363543" cy="4623752"/>
              </a:xfrm>
            </p:spPr>
            <p:txBody>
              <a:bodyPr>
                <a:normAutofit/>
              </a:bodyPr>
              <a:lstStyle/>
              <a:p>
                <a:pPr algn="l" rtl="0"/>
                <a:r>
                  <a:rPr lang="en-US" sz="2400" dirty="0"/>
                  <a:t>The acoustic intensity </a:t>
                </a:r>
                <a:r>
                  <a:rPr lang="en-US" sz="2400" dirty="0" smtClean="0"/>
                  <a:t>is</a:t>
                </a:r>
              </a:p>
              <a:p>
                <a:pPr marL="0" indent="0" algn="l" rtl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latin typeface="Cambria Math" panose="02040503050406030204" pitchFamily="18" charset="0"/>
                        </a:rPr>
                        <m:t>𝐼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p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𝑍</m:t>
                          </m:r>
                        </m:den>
                      </m:f>
                    </m:oMath>
                  </m:oMathPara>
                </a14:m>
                <a:endParaRPr lang="en-US" sz="2400" dirty="0"/>
              </a:p>
              <a:p>
                <a:pPr algn="l" rtl="0"/>
                <a:r>
                  <a:rPr lang="en-US" sz="2400" i="1" dirty="0"/>
                  <a:t>ΔP </a:t>
                </a:r>
                <a:r>
                  <a:rPr lang="en-US" sz="2400" dirty="0"/>
                  <a:t>= (</a:t>
                </a:r>
                <a:r>
                  <a:rPr lang="en-US" sz="2400" i="1" dirty="0"/>
                  <a:t>P −</a:t>
                </a:r>
                <a:r>
                  <a:rPr lang="en-US" sz="2400" i="1" dirty="0" err="1"/>
                  <a:t>P</a:t>
                </a:r>
                <a:r>
                  <a:rPr lang="en-US" sz="2400" baseline="-25000" dirty="0" err="1"/>
                  <a:t>atmosphere</a:t>
                </a:r>
                <a:r>
                  <a:rPr lang="en-US" sz="2400" dirty="0"/>
                  <a:t>) as </a:t>
                </a:r>
                <a:r>
                  <a:rPr lang="en-US" sz="2400" i="1" dirty="0"/>
                  <a:t>P </a:t>
                </a:r>
                <a:r>
                  <a:rPr lang="en-US" sz="2400" dirty="0"/>
                  <a:t>for the rest of this chapter and call it the sound pressure.</a:t>
                </a:r>
                <a:endParaRPr lang="en-US" sz="2400" dirty="0" smtClean="0"/>
              </a:p>
              <a:p>
                <a:pPr algn="l" rtl="0"/>
                <a:r>
                  <a:rPr lang="en-US" sz="2400" dirty="0" smtClean="0"/>
                  <a:t>We </a:t>
                </a:r>
                <a:r>
                  <a:rPr lang="en-US" sz="2400" dirty="0"/>
                  <a:t>can present the sound intensity </a:t>
                </a:r>
                <a:r>
                  <a:rPr lang="en-US" sz="2400" i="1" dirty="0"/>
                  <a:t>I </a:t>
                </a:r>
                <a:r>
                  <a:rPr lang="en-US" sz="2400" dirty="0"/>
                  <a:t>in units of W/m</a:t>
                </a:r>
                <a:r>
                  <a:rPr lang="en-US" sz="2400" baseline="30000" dirty="0"/>
                  <a:t>2</a:t>
                </a:r>
                <a:r>
                  <a:rPr lang="en-US" sz="2400" dirty="0"/>
                  <a:t> or any other equivalent units</a:t>
                </a:r>
                <a:r>
                  <a:rPr lang="en-US" sz="2400" dirty="0" smtClean="0"/>
                  <a:t>.</a:t>
                </a:r>
              </a:p>
              <a:p>
                <a:pPr algn="l" rtl="0"/>
                <a:r>
                  <a:rPr lang="en-US" sz="2400" dirty="0"/>
                  <a:t>which </a:t>
                </a:r>
                <a:r>
                  <a:rPr lang="en-US" sz="2400" i="1" dirty="0"/>
                  <a:t>I </a:t>
                </a:r>
                <a:r>
                  <a:rPr lang="en-US" sz="2400" dirty="0"/>
                  <a:t>is referenced to </a:t>
                </a:r>
                <a:r>
                  <a:rPr lang="en-US" sz="2400" i="1" dirty="0" err="1"/>
                  <a:t>I</a:t>
                </a:r>
                <a:r>
                  <a:rPr lang="en-US" sz="2400" baseline="-25000" dirty="0" err="1"/>
                  <a:t>ref</a:t>
                </a:r>
                <a:r>
                  <a:rPr lang="en-US" sz="2400" dirty="0"/>
                  <a:t> = 10</a:t>
                </a:r>
                <a:r>
                  <a:rPr lang="en-US" sz="2400" i="1" baseline="30000" dirty="0"/>
                  <a:t>−</a:t>
                </a:r>
                <a:r>
                  <a:rPr lang="en-US" sz="2400" baseline="30000" dirty="0"/>
                  <a:t>12</a:t>
                </a:r>
                <a:r>
                  <a:rPr lang="en-US" sz="2400" dirty="0"/>
                  <a:t> W/m</a:t>
                </a:r>
                <a:r>
                  <a:rPr lang="en-US" sz="2400" baseline="30000" dirty="0"/>
                  <a:t>2</a:t>
                </a:r>
                <a:r>
                  <a:rPr lang="en-US" sz="2400" dirty="0"/>
                  <a:t>; </a:t>
                </a:r>
                <a:r>
                  <a:rPr lang="en-US" sz="2400" i="1" dirty="0" err="1"/>
                  <a:t>I</a:t>
                </a:r>
                <a:r>
                  <a:rPr lang="en-US" sz="2400" baseline="-25000" dirty="0" err="1"/>
                  <a:t>ref</a:t>
                </a:r>
                <a:r>
                  <a:rPr lang="en-US" sz="2400" dirty="0"/>
                  <a:t> is a sound intensity that is barely audible at 3,000 Hz.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12761" y="1309062"/>
                <a:ext cx="10363543" cy="4623752"/>
              </a:xfrm>
              <a:blipFill rotWithShape="0">
                <a:blip r:embed="rId2"/>
                <a:stretch>
                  <a:fillRect l="-471" t="-1055" r="-1118"/>
                </a:stretch>
              </a:blipFill>
            </p:spPr>
            <p:txBody>
              <a:bodyPr/>
              <a:lstStyle/>
              <a:p>
                <a:r>
                  <a:rPr lang="fa-I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itle 1"/>
          <p:cNvSpPr txBox="1">
            <a:spLocks/>
          </p:cNvSpPr>
          <p:nvPr/>
        </p:nvSpPr>
        <p:spPr>
          <a:xfrm>
            <a:off x="512761" y="252269"/>
            <a:ext cx="9404723" cy="88166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4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rtl="0"/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sz="2800" b="1" dirty="0" smtClean="0">
                <a:solidFill>
                  <a:srgbClr val="FFFF00"/>
                </a:solidFill>
              </a:rPr>
              <a:t/>
            </a:r>
            <a:br>
              <a:rPr lang="en-US" sz="2800" b="1" dirty="0" smtClean="0">
                <a:solidFill>
                  <a:srgbClr val="FFFF00"/>
                </a:solidFill>
              </a:rPr>
            </a:br>
            <a:endParaRPr lang="en-US" sz="28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8813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6EDDDB5EE6D98C44930B742096920B300400F5B6D36B3EF94B4E9A635CDF2A18F5B8" ma:contentTypeVersion="72" ma:contentTypeDescription="Create a new document." ma:contentTypeScope="" ma:versionID="a23e56308344d904b51738559c3d67c9">
  <xsd:schema xmlns:xsd="http://www.w3.org/2001/XMLSchema" xmlns:xs="http://www.w3.org/2001/XMLSchema" xmlns:p="http://schemas.microsoft.com/office/2006/metadata/properties" xmlns:ns2="4873beb7-5857-4685-be1f-d57550cc96cc" targetNamespace="http://schemas.microsoft.com/office/2006/metadata/properties" ma:root="true" ma:fieldsID="cd0908cc4600e77bf5da051303e00c8d" ns2:_="">
    <xsd:import namespace="4873beb7-5857-4685-be1f-d57550cc96cc"/>
    <xsd:element name="properties">
      <xsd:complexType>
        <xsd:sequence>
          <xsd:element name="documentManagement">
            <xsd:complexType>
              <xsd:all>
                <xsd:element ref="ns2:AcquiredFrom" minOccurs="0"/>
                <xsd:element ref="ns2:UACurrentWords" minOccurs="0"/>
                <xsd:element ref="ns2:TPApplication" minOccurs="0"/>
                <xsd:element ref="ns2:ApprovalLog" minOccurs="0"/>
                <xsd:element ref="ns2:ApprovalStatus" minOccurs="0"/>
                <xsd:element ref="ns2:AssetStart" minOccurs="0"/>
                <xsd:element ref="ns2:AssetExpire" minOccurs="0"/>
                <xsd:element ref="ns2:AssetId" minOccurs="0"/>
                <xsd:element ref="ns2:IsSearchable" minOccurs="0"/>
                <xsd:element ref="ns2:AssetType" minOccurs="0"/>
                <xsd:element ref="ns2:APAuthor" minOccurs="0"/>
                <xsd:element ref="ns2:AverageRating" minOccurs="0"/>
                <xsd:element ref="ns2:BlockPublish" minOccurs="0"/>
                <xsd:element ref="ns2:BugNumber" minOccurs="0"/>
                <xsd:element ref="ns2:CampaignTagsTaxHTField0" minOccurs="0"/>
                <xsd:element ref="ns2:TPClientViewer" minOccurs="0"/>
                <xsd:element ref="ns2:ClipArtFilename" minOccurs="0"/>
                <xsd:element ref="ns2:TPCommandLine" minOccurs="0"/>
                <xsd:element ref="ns2:TPComponent" minOccurs="0"/>
                <xsd:element ref="ns2:ContentItem" minOccurs="0"/>
                <xsd:element ref="ns2:CrawlForDependencies" minOccurs="0"/>
                <xsd:element ref="ns2:CSXHash" minOccurs="0"/>
                <xsd:element ref="ns2:CSXSubmissionMarket" minOccurs="0"/>
                <xsd:element ref="ns2:CSXUpdate" minOccurs="0"/>
                <xsd:element ref="ns2:IntlLangReviewDate" minOccurs="0"/>
                <xsd:element ref="ns2:IsDeleted" minOccurs="0"/>
                <xsd:element ref="ns2:APDescription" minOccurs="0"/>
                <xsd:element ref="ns2:DirectSourceMarket" minOccurs="0"/>
                <xsd:element ref="ns2:Downloads" minOccurs="0"/>
                <xsd:element ref="ns2:DSATActionTaken" minOccurs="0"/>
                <xsd:element ref="ns2:APEditor" minOccurs="0"/>
                <xsd:element ref="ns2:EditorialStatus" minOccurs="0"/>
                <xsd:element ref="ns2:EditorialTags" minOccurs="0"/>
                <xsd:element ref="ns2:TPExecutable" minOccurs="0"/>
                <xsd:element ref="ns2:FeatureTagsTaxHTField0" minOccurs="0"/>
                <xsd:element ref="ns2:TPFriendlyName" minOccurs="0"/>
                <xsd:element ref="ns2:FriendlyTitle" minOccurs="0"/>
                <xsd:element ref="ns2:PrimaryImageGen" minOccurs="0"/>
                <xsd:element ref="ns2:HandoffToMSDN" minOccurs="0"/>
                <xsd:element ref="ns2:InProjectListLookup" minOccurs="0"/>
                <xsd:element ref="ns2:TPInstallLocation" minOccurs="0"/>
                <xsd:element ref="ns2:InternalTagsTaxHTField0" minOccurs="0"/>
                <xsd:element ref="ns2:IntlLangReview" minOccurs="0"/>
                <xsd:element ref="ns2:IntlLangReviewer" minOccurs="0"/>
                <xsd:element ref="ns2:MarketSpecific" minOccurs="0"/>
                <xsd:element ref="ns2:LastCompleteVersionLookup" minOccurs="0"/>
                <xsd:element ref="ns2:LastHandOff" minOccurs="0"/>
                <xsd:element ref="ns2:LastModifiedDateTime" minOccurs="0"/>
                <xsd:element ref="ns2:LastPreviewErrorLookup" minOccurs="0"/>
                <xsd:element ref="ns2:LastPreviewResultLookup" minOccurs="0"/>
                <xsd:element ref="ns2:LastPreviewAttemptDateLookup" minOccurs="0"/>
                <xsd:element ref="ns2:LastPreviewedByLookup" minOccurs="0"/>
                <xsd:element ref="ns2:LastPreviewTimeLookup" minOccurs="0"/>
                <xsd:element ref="ns2:LastPreviewVersionLookup" minOccurs="0"/>
                <xsd:element ref="ns2:LastPublishErrorLookup" minOccurs="0"/>
                <xsd:element ref="ns2:LastPublishResultLookup" minOccurs="0"/>
                <xsd:element ref="ns2:LastPublishAttemptDateLookup" minOccurs="0"/>
                <xsd:element ref="ns2:LastPublishedByLookup" minOccurs="0"/>
                <xsd:element ref="ns2:LastPublishTimeLookup" minOccurs="0"/>
                <xsd:element ref="ns2:LastPublishVersionLookup" minOccurs="0"/>
                <xsd:element ref="ns2:TPLaunchHelpLinkType" minOccurs="0"/>
                <xsd:element ref="ns2:LegacyData" minOccurs="0"/>
                <xsd:element ref="ns2:TPLaunchHelpLink" minOccurs="0"/>
                <xsd:element ref="ns2:LocComments" minOccurs="0"/>
                <xsd:element ref="ns2:LocLastLocAttemptVersionLookup" minOccurs="0"/>
                <xsd:element ref="ns2:LocLastLocAttemptVersionTypeLookup" minOccurs="0"/>
                <xsd:element ref="ns2:LocManualTestRequired" minOccurs="0"/>
                <xsd:element ref="ns2:LocMarketGroupTiers2" minOccurs="0"/>
                <xsd:element ref="ns2:LocNewPublishedVersionLookup" minOccurs="0"/>
                <xsd:element ref="ns2:LocOverallHandbackStatusLookup" minOccurs="0"/>
                <xsd:element ref="ns2:LocOverallLocStatusLookup" minOccurs="0"/>
                <xsd:element ref="ns2:LocOverallPreviewStatusLookup" minOccurs="0"/>
                <xsd:element ref="ns2:LocOverallPublishStatusLookup" minOccurs="0"/>
                <xsd:element ref="ns2:IntlLocPriority" minOccurs="0"/>
                <xsd:element ref="ns2:LocProcessedForHandoffsLookup" minOccurs="0"/>
                <xsd:element ref="ns2:LocProcessedForMarketsLookup" minOccurs="0"/>
                <xsd:element ref="ns2:LocPublishedDependentAssetsLookup" minOccurs="0"/>
                <xsd:element ref="ns2:LocPublishedLinkedAssetsLookup" minOccurs="0"/>
                <xsd:element ref="ns2:LocRecommendedHandoff" minOccurs="0"/>
                <xsd:element ref="ns2:LocalizationTagsTaxHTField0" minOccurs="0"/>
                <xsd:element ref="ns2:MachineTranslated" minOccurs="0"/>
                <xsd:element ref="ns2:Manager" minOccurs="0"/>
                <xsd:element ref="ns2:Markets" minOccurs="0"/>
                <xsd:element ref="ns2:Milestone" minOccurs="0"/>
                <xsd:element ref="ns2:TPNamespace" minOccurs="0"/>
                <xsd:element ref="ns2:NumericId" minOccurs="0"/>
                <xsd:element ref="ns2:NumOfRatingsLookup" minOccurs="0"/>
                <xsd:element ref="ns2:OOCacheId" minOccurs="0"/>
                <xsd:element ref="ns2:OpenTemplate" minOccurs="0"/>
                <xsd:element ref="ns2:OriginAsset" minOccurs="0"/>
                <xsd:element ref="ns2:OriginalRelease" minOccurs="0"/>
                <xsd:element ref="ns2:OriginalSourceMarket" minOccurs="0"/>
                <xsd:element ref="ns2:OutputCachingOn" minOccurs="0"/>
                <xsd:element ref="ns2:ParentAssetId" minOccurs="0"/>
                <xsd:element ref="ns2:PlannedPubDate" minOccurs="0"/>
                <xsd:element ref="ns2:PolicheckWords" minOccurs="0"/>
                <xsd:element ref="ns2:BusinessGroup" minOccurs="0"/>
                <xsd:element ref="ns2:UAProjectedTotalWords" minOccurs="0"/>
                <xsd:element ref="ns2:Provider" minOccurs="0"/>
                <xsd:element ref="ns2:Providers" minOccurs="0"/>
                <xsd:element ref="ns2:PublishStatusLookup" minOccurs="0"/>
                <xsd:element ref="ns2:PublishTargets" minOccurs="0"/>
                <xsd:element ref="ns2:RecommendationsModifier" minOccurs="0"/>
                <xsd:element ref="ns2:ArtSampleDocs" minOccurs="0"/>
                <xsd:element ref="ns2:ScenarioTagsTaxHTField0" minOccurs="0"/>
                <xsd:element ref="ns2:ShowIn" minOccurs="0"/>
                <xsd:element ref="ns2:SourceTitle" minOccurs="0"/>
                <xsd:element ref="ns2:CSXSubmissionDate" minOccurs="0"/>
                <xsd:element ref="ns2:SubmitterId" minOccurs="0"/>
                <xsd:element ref="ns2:TaxCatchAll" minOccurs="0"/>
                <xsd:element ref="ns2:TaxCatchAllLabel" minOccurs="0"/>
                <xsd:element ref="ns2:TemplateStatus" minOccurs="0"/>
                <xsd:element ref="ns2:TemplateTemplateType" minOccurs="0"/>
                <xsd:element ref="ns2:ThumbnailAssetId" minOccurs="0"/>
                <xsd:element ref="ns2:TimesCloned" minOccurs="0"/>
                <xsd:element ref="ns2:TrustLevel" minOccurs="0"/>
                <xsd:element ref="ns2:UALocComments" minOccurs="0"/>
                <xsd:element ref="ns2:UALocRecommendation" minOccurs="0"/>
                <xsd:element ref="ns2:UANotes" minOccurs="0"/>
                <xsd:element ref="ns2:TPAppVersion" minOccurs="0"/>
                <xsd:element ref="ns2:VoteCoun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73beb7-5857-4685-be1f-d57550cc96cc" elementFormDefault="qualified">
    <xsd:import namespace="http://schemas.microsoft.com/office/2006/documentManagement/types"/>
    <xsd:import namespace="http://schemas.microsoft.com/office/infopath/2007/PartnerControls"/>
    <xsd:element name="AcquiredFrom" ma:index="1" nillable="true" ma:displayName="Acquired From" ma:default="Internal MS" ma:internalName="AcquiredFrom" ma:readOnly="false">
      <xsd:simpleType>
        <xsd:restriction base="dms:Choice">
          <xsd:enumeration value="Internal MS"/>
          <xsd:enumeration value="Community"/>
          <xsd:enumeration value="MVP"/>
          <xsd:enumeration value="Publisher"/>
          <xsd:enumeration value="Partner"/>
          <xsd:enumeration value="None"/>
        </xsd:restriction>
      </xsd:simpleType>
    </xsd:element>
    <xsd:element name="UACurrentWords" ma:index="2" nillable="true" ma:displayName="Actual Word Count" ma:default="" ma:internalName="UACurrentWords" ma:readOnly="false">
      <xsd:simpleType>
        <xsd:restriction base="dms:Unknown"/>
      </xsd:simpleType>
    </xsd:element>
    <xsd:element name="TPApplication" ma:index="3" nillable="true" ma:displayName="Application to Open Template With" ma:default="" ma:internalName="TPApplication">
      <xsd:simpleType>
        <xsd:restriction base="dms:Text"/>
      </xsd:simpleType>
    </xsd:element>
    <xsd:element name="ApprovalLog" ma:index="4" nillable="true" ma:displayName="Approval Log" ma:default="" ma:hidden="true" ma:internalName="ApprovalLog" ma:readOnly="false">
      <xsd:simpleType>
        <xsd:restriction base="dms:Note"/>
      </xsd:simpleType>
    </xsd:element>
    <xsd:element name="ApprovalStatus" ma:index="5" nillable="true" ma:displayName="Approval Status" ma:default="InProgress" ma:internalName="ApprovalStatus" ma:readOnly="false">
      <xsd:simpleType>
        <xsd:restriction base="dms:Choice">
          <xsd:enumeration value="InProgress"/>
          <xsd:enumeration value="Rejected"/>
          <xsd:enumeration value="Questionable"/>
          <xsd:enumeration value="ApprovedAutomatic"/>
          <xsd:enumeration value="ApprovedManual"/>
          <xsd:enumeration value="On Hold"/>
          <xsd:enumeration value="Needs Review"/>
          <xsd:enumeration value="A Violation"/>
          <xsd:enumeration value="Unpublished Violation"/>
        </xsd:restriction>
      </xsd:simpleType>
    </xsd:element>
    <xsd:element name="AssetStart" ma:index="6" nillable="true" ma:displayName="Asset Begin Date" ma:default="[Today]" ma:internalName="AssetStart" ma:readOnly="false">
      <xsd:simpleType>
        <xsd:restriction base="dms:DateTime"/>
      </xsd:simpleType>
    </xsd:element>
    <xsd:element name="AssetExpire" ma:index="7" nillable="true" ma:displayName="Asset End Date" ma:default="2029-01-01T08:00:00Z" ma:format="DateTime" ma:internalName="AssetExpire" ma:readOnly="false">
      <xsd:simpleType>
        <xsd:restriction base="dms:DateTime"/>
      </xsd:simpleType>
    </xsd:element>
    <xsd:element name="AssetId" ma:index="8" nillable="true" ma:displayName="Asset ID" ma:default="" ma:indexed="true" ma:internalName="AssetId" ma:readOnly="false">
      <xsd:simpleType>
        <xsd:restriction base="dms:Text">
          <xsd:maxLength value="255"/>
        </xsd:restriction>
      </xsd:simpleType>
    </xsd:element>
    <xsd:element name="IsSearchable" ma:index="9" nillable="true" ma:displayName="Asset Searchable?" ma:default="true" ma:internalName="IsSearchable" ma:readOnly="false">
      <xsd:simpleType>
        <xsd:restriction base="dms:Boolean"/>
      </xsd:simpleType>
    </xsd:element>
    <xsd:element name="AssetType" ma:index="10" nillable="true" ma:displayName="Asset Type" ma:default="" ma:internalName="AssetType" ma:readOnly="false">
      <xsd:simpleType>
        <xsd:restriction base="dms:Unknown"/>
      </xsd:simpleType>
    </xsd:element>
    <xsd:element name="APAuthor" ma:index="11" nillable="true" ma:displayName="Author" ma:default="" ma:list="UserInfo" ma:internalName="APAuth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AverageRating" ma:index="12" nillable="true" ma:displayName="Average Rating" ma:internalName="AverageRating" ma:readOnly="false">
      <xsd:simpleType>
        <xsd:restriction base="dms:Text"/>
      </xsd:simpleType>
    </xsd:element>
    <xsd:element name="BlockPublish" ma:index="13" nillable="true" ma:displayName="Block from Publishing?" ma:default="" ma:internalName="BlockPublish" ma:readOnly="false">
      <xsd:simpleType>
        <xsd:restriction base="dms:Boolean"/>
      </xsd:simpleType>
    </xsd:element>
    <xsd:element name="BugNumber" ma:index="14" nillable="true" ma:displayName="Bug Number" ma:default="" ma:internalName="BugNumber" ma:readOnly="false">
      <xsd:simpleType>
        <xsd:restriction base="dms:Text"/>
      </xsd:simpleType>
    </xsd:element>
    <xsd:element name="CampaignTagsTaxHTField0" ma:index="16" nillable="true" ma:taxonomy="true" ma:internalName="CampaignTagsTaxHTField0" ma:taxonomyFieldName="CampaignTags" ma:displayName="Campaigns" ma:readOnly="false" ma:default="" ma:fieldId="{1df42cc3-2301-4f11-a52a-6ead923c29ed}" ma:taxonomyMulti="true" ma:sspId="8f79753a-75d3-41f5-8ca3-40b843941b4f" ma:termSetId="ca0e50d4-faa1-44ce-961e-bb1441c60e6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ClientViewer" ma:index="17" nillable="true" ma:displayName="Client Viewer" ma:default="" ma:internalName="TPClientViewer">
      <xsd:simpleType>
        <xsd:restriction base="dms:Text"/>
      </xsd:simpleType>
    </xsd:element>
    <xsd:element name="ClipArtFilename" ma:index="18" nillable="true" ma:displayName="Clip Art Name" ma:default="" ma:internalName="ClipArtFilename" ma:readOnly="false">
      <xsd:simpleType>
        <xsd:restriction base="dms:Text"/>
      </xsd:simpleType>
    </xsd:element>
    <xsd:element name="TPCommandLine" ma:index="19" nillable="true" ma:displayName="Command Line" ma:default="" ma:internalName="TPCommandLine">
      <xsd:simpleType>
        <xsd:restriction base="dms:Text"/>
      </xsd:simpleType>
    </xsd:element>
    <xsd:element name="TPComponent" ma:index="20" nillable="true" ma:displayName="Component" ma:default="" ma:internalName="TPComponent">
      <xsd:simpleType>
        <xsd:restriction base="dms:Text"/>
      </xsd:simpleType>
    </xsd:element>
    <xsd:element name="ContentItem" ma:index="21" nillable="true" ma:displayName="Content Item" ma:default="" ma:hidden="true" ma:internalName="ContentItem" ma:readOnly="false">
      <xsd:simpleType>
        <xsd:restriction base="dms:Unknown"/>
      </xsd:simpleType>
    </xsd:element>
    <xsd:element name="CrawlForDependencies" ma:index="23" nillable="true" ma:displayName="Crawl for Dependencies?" ma:default="true" ma:internalName="CrawlForDependencies" ma:readOnly="false">
      <xsd:simpleType>
        <xsd:restriction base="dms:Boolean"/>
      </xsd:simpleType>
    </xsd:element>
    <xsd:element name="CSXHash" ma:index="26" nillable="true" ma:displayName="CSX Hash" ma:default="" ma:indexed="true" ma:internalName="CSXHash" ma:readOnly="false">
      <xsd:simpleType>
        <xsd:restriction base="dms:Text"/>
      </xsd:simpleType>
    </xsd:element>
    <xsd:element name="CSXSubmissionMarket" ma:index="27" nillable="true" ma:displayName="CSX Submission Market" ma:default="" ma:list="{2FBD1B11-2ACE-4FDC-B5A3-635D4ADF6F1B}" ma:internalName="CSXSubmissionMarket" ma:readOnly="false" ma:showField="MarketName" ma:web="4873beb7-5857-4685-be1f-d57550cc96cc">
      <xsd:simpleType>
        <xsd:restriction base="dms:Lookup"/>
      </xsd:simpleType>
    </xsd:element>
    <xsd:element name="CSXUpdate" ma:index="28" nillable="true" ma:displayName="CSX Updated?" ma:default="false" ma:internalName="CSXUpdate" ma:readOnly="false">
      <xsd:simpleType>
        <xsd:restriction base="dms:Boolean"/>
      </xsd:simpleType>
    </xsd:element>
    <xsd:element name="IntlLangReviewDate" ma:index="29" nillable="true" ma:displayName="Date to Complete Intl QA" ma:default="" ma:internalName="IntlLangReviewDate" ma:readOnly="false">
      <xsd:simpleType>
        <xsd:restriction base="dms:DateTime"/>
      </xsd:simpleType>
    </xsd:element>
    <xsd:element name="IsDeleted" ma:index="30" nillable="true" ma:displayName="Deleted?" ma:default="" ma:internalName="IsDeleted" ma:readOnly="false">
      <xsd:simpleType>
        <xsd:restriction base="dms:Boolean"/>
      </xsd:simpleType>
    </xsd:element>
    <xsd:element name="APDescription" ma:index="31" nillable="true" ma:displayName="Description" ma:default="" ma:internalName="APDescription" ma:readOnly="false">
      <xsd:simpleType>
        <xsd:restriction base="dms:Note"/>
      </xsd:simpleType>
    </xsd:element>
    <xsd:element name="DirectSourceMarket" ma:index="32" nillable="true" ma:displayName="Direct Source Market Group" ma:default="" ma:internalName="DirectSourceMarket" ma:readOnly="false">
      <xsd:simpleType>
        <xsd:restriction base="dms:Text"/>
      </xsd:simpleType>
    </xsd:element>
    <xsd:element name="Downloads" ma:index="33" nillable="true" ma:displayName="Downloads" ma:default="0" ma:hidden="true" ma:internalName="Downloads" ma:readOnly="false">
      <xsd:simpleType>
        <xsd:restriction base="dms:Unknown"/>
      </xsd:simpleType>
    </xsd:element>
    <xsd:element name="DSATActionTaken" ma:index="34" nillable="true" ma:displayName="DSAT Action Taken" ma:default="" ma:internalName="DSATActionTaken" ma:readOnly="false">
      <xsd:simpleType>
        <xsd:restriction base="dms:Choice">
          <xsd:enumeration value="Best Bets"/>
          <xsd:enumeration value="Expire"/>
          <xsd:enumeration value="Hide"/>
          <xsd:enumeration value="None"/>
        </xsd:restriction>
      </xsd:simpleType>
    </xsd:element>
    <xsd:element name="APEditor" ma:index="35" nillable="true" ma:displayName="Editor" ma:default="" ma:list="UserInfo" ma:internalName="APEdit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ditorialStatus" ma:index="36" nillable="true" ma:displayName="Editorial Status" ma:default="" ma:internalName="EditorialStatus" ma:readOnly="false">
      <xsd:simpleType>
        <xsd:restriction base="dms:Unknown"/>
      </xsd:simpleType>
    </xsd:element>
    <xsd:element name="EditorialTags" ma:index="37" nillable="true" ma:displayName="Editorial Tags" ma:default="" ma:internalName="EditorialTags">
      <xsd:simpleType>
        <xsd:restriction base="dms:Unknown"/>
      </xsd:simpleType>
    </xsd:element>
    <xsd:element name="TPExecutable" ma:index="38" nillable="true" ma:displayName="Executable" ma:default="" ma:internalName="TPExecutable">
      <xsd:simpleType>
        <xsd:restriction base="dms:Text"/>
      </xsd:simpleType>
    </xsd:element>
    <xsd:element name="FeatureTagsTaxHTField0" ma:index="40" nillable="true" ma:taxonomy="true" ma:internalName="FeatureTagsTaxHTField0" ma:taxonomyFieldName="FeatureTags" ma:displayName="Features" ma:readOnly="false" ma:default="" ma:fieldId="{7fc0d542-15c6-4882-a8e3-13bca44403fb}" ma:taxonomyMulti="true" ma:sspId="8f79753a-75d3-41f5-8ca3-40b843941b4f" ma:termSetId="f1ab6845-967d-4854-a0ba-4ec07f0f811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FriendlyName" ma:index="41" nillable="true" ma:displayName="Friendly Name" ma:default="" ma:internalName="TPFriendlyName">
      <xsd:simpleType>
        <xsd:restriction base="dms:Text"/>
      </xsd:simpleType>
    </xsd:element>
    <xsd:element name="FriendlyTitle" ma:index="42" nillable="true" ma:displayName="Friendly Title" ma:default="" ma:description="Shorter title to be used when displaying search results" ma:internalName="FriendlyTitle" ma:readOnly="false">
      <xsd:simpleType>
        <xsd:restriction base="dms:Text"/>
      </xsd:simpleType>
    </xsd:element>
    <xsd:element name="PrimaryImageGen" ma:index="43" nillable="true" ma:displayName="Generate Images?" ma:default="true" ma:internalName="PrimaryImageGen">
      <xsd:simpleType>
        <xsd:restriction base="dms:Boolean"/>
      </xsd:simpleType>
    </xsd:element>
    <xsd:element name="HandoffToMSDN" ma:index="44" nillable="true" ma:displayName="Handoff To MSDN Date" ma:default="" ma:internalName="HandoffToMSDN" ma:readOnly="false">
      <xsd:simpleType>
        <xsd:restriction base="dms:DateTime"/>
      </xsd:simpleType>
    </xsd:element>
    <xsd:element name="InProjectListLookup" ma:index="45" nillable="true" ma:displayName="InProjectListLookup" ma:list="{9E343742-310B-4684-A24C-1D137CB4B230}" ma:internalName="InProjectListLookup" ma:readOnly="true" ma:showField="InProjectLis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InstallLocation" ma:index="46" nillable="true" ma:displayName="Install Location" ma:default="" ma:internalName="TPInstallLocation">
      <xsd:simpleType>
        <xsd:restriction base="dms:Text"/>
      </xsd:simpleType>
    </xsd:element>
    <xsd:element name="InternalTagsTaxHTField0" ma:index="48" nillable="true" ma:taxonomy="true" ma:internalName="InternalTagsTaxHTField0" ma:taxonomyFieldName="InternalTags" ma:displayName="Internal Tags" ma:readOnly="false" ma:default="" ma:fieldId="{1490b8a4-2706-41ec-b5e3-73176dccf34e}" ma:taxonomyMulti="true" ma:sspId="8f79753a-75d3-41f5-8ca3-40b843941b4f" ma:termSetId="82b6639e-f7fc-4c18-ad2d-003a6e70776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ntlLangReview" ma:index="49" nillable="true" ma:displayName="Intl Lang QA Review Required?" ma:default="" ma:internalName="IntlLangReview" ma:readOnly="false">
      <xsd:simpleType>
        <xsd:restriction base="dms:Boolean"/>
      </xsd:simpleType>
    </xsd:element>
    <xsd:element name="IntlLangReviewer" ma:index="50" nillable="true" ma:displayName="Intl Lang QA Reviewer" ma:default="" ma:internalName="IntlLangReviewer" ma:readOnly="false">
      <xsd:simpleType>
        <xsd:restriction base="dms:Text"/>
      </xsd:simpleType>
    </xsd:element>
    <xsd:element name="MarketSpecific" ma:index="51" nillable="true" ma:displayName="Is Market Specific?" ma:default="" ma:internalName="MarketSpecific" ma:readOnly="false">
      <xsd:simpleType>
        <xsd:restriction base="dms:Boolean"/>
      </xsd:simpleType>
    </xsd:element>
    <xsd:element name="LastCompleteVersionLookup" ma:index="52" nillable="true" ma:displayName="Last Complete Version Lookup" ma:default="" ma:list="{9E343742-310B-4684-A24C-1D137CB4B230}" ma:internalName="LastCompleteVersionLookup" ma:readOnly="true" ma:showField="LastComplete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HandOff" ma:index="53" nillable="true" ma:displayName="Last Hand-off" ma:default="" ma:internalName="LastHandOff" ma:readOnly="false">
      <xsd:simpleType>
        <xsd:restriction base="dms:DateTime"/>
      </xsd:simpleType>
    </xsd:element>
    <xsd:element name="LastModifiedDateTime" ma:index="54" nillable="true" ma:displayName="Last Modified Date" ma:default="" ma:internalName="LastModifiedDateTime" ma:readOnly="false">
      <xsd:simpleType>
        <xsd:restriction base="dms:DateTime"/>
      </xsd:simpleType>
    </xsd:element>
    <xsd:element name="LastPreviewErrorLookup" ma:index="55" nillable="true" ma:displayName="Last Preview Attempt Error" ma:default="" ma:list="{9E343742-310B-4684-A24C-1D137CB4B230}" ma:internalName="LastPreviewErrorLookup" ma:readOnly="true" ma:showField="LastPreviewError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ResultLookup" ma:index="56" nillable="true" ma:displayName="Last Preview Attempt Result" ma:default="" ma:list="{9E343742-310B-4684-A24C-1D137CB4B230}" ma:internalName="LastPreviewResultLookup" ma:readOnly="true" ma:showField="LastPreviewResul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AttemptDateLookup" ma:index="57" nillable="true" ma:displayName="Last Preview Attempted On" ma:default="" ma:list="{9E343742-310B-4684-A24C-1D137CB4B230}" ma:internalName="LastPreviewAttemptDateLookup" ma:readOnly="true" ma:showField="LastPreviewAttemptDat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edByLookup" ma:index="58" nillable="true" ma:displayName="Last Previewed By" ma:default="" ma:list="{9E343742-310B-4684-A24C-1D137CB4B230}" ma:internalName="LastPreviewedByLookup" ma:readOnly="true" ma:showField="LastPreviewedBy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TimeLookup" ma:index="59" nillable="true" ma:displayName="Last Previewed Date" ma:default="" ma:list="{9E343742-310B-4684-A24C-1D137CB4B230}" ma:internalName="LastPreviewTimeLookup" ma:readOnly="true" ma:showField="LastPreviewTi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VersionLookup" ma:index="60" nillable="true" ma:displayName="Last Previewed Version" ma:default="" ma:list="{9E343742-310B-4684-A24C-1D137CB4B230}" ma:internalName="LastPreviewVersionLookup" ma:readOnly="true" ma:showField="LastPreview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rrorLookup" ma:index="61" nillable="true" ma:displayName="Last Publish Attempt Error" ma:default="" ma:list="{9E343742-310B-4684-A24C-1D137CB4B230}" ma:internalName="LastPublishErrorLookup" ma:readOnly="true" ma:showField="LastPublishError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ResultLookup" ma:index="62" nillable="true" ma:displayName="Last Publish Attempt Result" ma:default="" ma:list="{9E343742-310B-4684-A24C-1D137CB4B230}" ma:internalName="LastPublishResultLookup" ma:readOnly="true" ma:showField="LastPublishResul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AttemptDateLookup" ma:index="63" nillable="true" ma:displayName="Last Publish Attempted On" ma:default="" ma:list="{9E343742-310B-4684-A24C-1D137CB4B230}" ma:internalName="LastPublishAttemptDateLookup" ma:readOnly="true" ma:showField="LastPublishAttemptDat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dByLookup" ma:index="64" nillable="true" ma:displayName="Last Published By" ma:default="" ma:list="{9E343742-310B-4684-A24C-1D137CB4B230}" ma:internalName="LastPublishedByLookup" ma:readOnly="true" ma:showField="LastPublishedBy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TimeLookup" ma:index="65" nillable="true" ma:displayName="Last Published Date" ma:default="" ma:list="{9E343742-310B-4684-A24C-1D137CB4B230}" ma:internalName="LastPublishTimeLookup" ma:readOnly="true" ma:showField="LastPublishTi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VersionLookup" ma:index="66" nillable="true" ma:displayName="Last Published Version" ma:default="" ma:list="{9E343742-310B-4684-A24C-1D137CB4B230}" ma:internalName="LastPublishVersionLookup" ma:readOnly="true" ma:showField="LastPublish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LaunchHelpLinkType" ma:index="67" nillable="true" ma:displayName="Launch Help Link Type" ma:default="Template" ma:internalName="TPLaunchHelpLinkType">
      <xsd:simpleType>
        <xsd:restriction base="dms:Choice">
          <xsd:enumeration value="Template"/>
          <xsd:enumeration value="Training"/>
          <xsd:enumeration value="URL"/>
          <xsd:enumeration value="None"/>
        </xsd:restriction>
      </xsd:simpleType>
    </xsd:element>
    <xsd:element name="LegacyData" ma:index="68" nillable="true" ma:displayName="Legacy Data" ma:default="" ma:internalName="LegacyData" ma:readOnly="false">
      <xsd:simpleType>
        <xsd:restriction base="dms:Note"/>
      </xsd:simpleType>
    </xsd:element>
    <xsd:element name="TPLaunchHelpLink" ma:index="69" nillable="true" ma:displayName="Link to Launch Help Topic" ma:default="" ma:internalName="TPLaunchHelpLink">
      <xsd:simpleType>
        <xsd:restriction base="dms:Text"/>
      </xsd:simpleType>
    </xsd:element>
    <xsd:element name="LocComments" ma:index="70" nillable="true" ma:displayName="Loc Approval Comments" ma:default="" ma:internalName="LocComments" ma:readOnly="false">
      <xsd:simpleType>
        <xsd:restriction base="dms:Note"/>
      </xsd:simpleType>
    </xsd:element>
    <xsd:element name="LocLastLocAttemptVersionLookup" ma:index="71" nillable="true" ma:displayName="Loc Last Loc Attempt Version" ma:default="" ma:list="{7DD1DCEC-E449-43D3-891F-7DC62F62AD21}" ma:internalName="LocLastLocAttemptVersionLookup" ma:readOnly="false" ma:showField="LastLocAttemptVersion" ma:web="4873beb7-5857-4685-be1f-d57550cc96cc">
      <xsd:simpleType>
        <xsd:restriction base="dms:Lookup"/>
      </xsd:simpleType>
    </xsd:element>
    <xsd:element name="LocLastLocAttemptVersionTypeLookup" ma:index="72" nillable="true" ma:displayName="Loc Last Loc Attempt Version Type" ma:default="" ma:list="{7DD1DCEC-E449-43D3-891F-7DC62F62AD21}" ma:internalName="LocLastLocAttemptVersionTypeLookup" ma:readOnly="true" ma:showField="LastLocAttemptVersionType" ma:web="4873beb7-5857-4685-be1f-d57550cc96cc">
      <xsd:simpleType>
        <xsd:restriction base="dms:Lookup"/>
      </xsd:simpleType>
    </xsd:element>
    <xsd:element name="LocManualTestRequired" ma:index="73" nillable="true" ma:displayName="Loc Manual Test Required" ma:default="" ma:internalName="LocManualTestRequired" ma:readOnly="false">
      <xsd:simpleType>
        <xsd:restriction base="dms:Boolean"/>
      </xsd:simpleType>
    </xsd:element>
    <xsd:element name="LocMarketGroupTiers2" ma:index="74" nillable="true" ma:displayName="Loc Market Group Tiers" ma:internalName="LocMarketGroupTiers2" ma:readOnly="false">
      <xsd:simpleType>
        <xsd:restriction base="dms:Unknown"/>
      </xsd:simpleType>
    </xsd:element>
    <xsd:element name="LocNewPublishedVersionLookup" ma:index="75" nillable="true" ma:displayName="Loc New Published Version Lookup" ma:default="" ma:list="{7DD1DCEC-E449-43D3-891F-7DC62F62AD21}" ma:internalName="LocNewPublishedVersionLookup" ma:readOnly="true" ma:showField="NewPublishedVersion" ma:web="4873beb7-5857-4685-be1f-d57550cc96cc">
      <xsd:simpleType>
        <xsd:restriction base="dms:Lookup"/>
      </xsd:simpleType>
    </xsd:element>
    <xsd:element name="LocOverallHandbackStatusLookup" ma:index="76" nillable="true" ma:displayName="Loc Overall Handback Status" ma:default="" ma:list="{7DD1DCEC-E449-43D3-891F-7DC62F62AD21}" ma:internalName="LocOverallHandbackStatusLookup" ma:readOnly="true" ma:showField="OverallHandbackStatus" ma:web="4873beb7-5857-4685-be1f-d57550cc96cc">
      <xsd:simpleType>
        <xsd:restriction base="dms:Lookup"/>
      </xsd:simpleType>
    </xsd:element>
    <xsd:element name="LocOverallLocStatusLookup" ma:index="77" nillable="true" ma:displayName="Loc Overall Localize Status" ma:default="" ma:list="{7DD1DCEC-E449-43D3-891F-7DC62F62AD21}" ma:internalName="LocOverallLocStatusLookup" ma:readOnly="true" ma:showField="OverallLocStatus" ma:web="4873beb7-5857-4685-be1f-d57550cc96cc">
      <xsd:simpleType>
        <xsd:restriction base="dms:Lookup"/>
      </xsd:simpleType>
    </xsd:element>
    <xsd:element name="LocOverallPreviewStatusLookup" ma:index="78" nillable="true" ma:displayName="Loc Overall Preview Status" ma:default="" ma:list="{7DD1DCEC-E449-43D3-891F-7DC62F62AD21}" ma:internalName="LocOverallPreviewStatusLookup" ma:readOnly="true" ma:showField="OverallPreviewStatus" ma:web="4873beb7-5857-4685-be1f-d57550cc96cc">
      <xsd:simpleType>
        <xsd:restriction base="dms:Lookup"/>
      </xsd:simpleType>
    </xsd:element>
    <xsd:element name="LocOverallPublishStatusLookup" ma:index="79" nillable="true" ma:displayName="Loc Overall Publish Status" ma:default="" ma:list="{7DD1DCEC-E449-43D3-891F-7DC62F62AD21}" ma:internalName="LocOverallPublishStatusLookup" ma:readOnly="true" ma:showField="OverallPublishStatus" ma:web="4873beb7-5857-4685-be1f-d57550cc96cc">
      <xsd:simpleType>
        <xsd:restriction base="dms:Lookup"/>
      </xsd:simpleType>
    </xsd:element>
    <xsd:element name="IntlLocPriority" ma:index="80" nillable="true" ma:displayName="Loc Priority" ma:default="" ma:internalName="IntlLocPriority" ma:readOnly="false">
      <xsd:simpleType>
        <xsd:restriction base="dms:Unknown"/>
      </xsd:simpleType>
    </xsd:element>
    <xsd:element name="LocProcessedForHandoffsLookup" ma:index="81" nillable="true" ma:displayName="Loc Processed For Handoffs" ma:default="" ma:list="{7DD1DCEC-E449-43D3-891F-7DC62F62AD21}" ma:internalName="LocProcessedForHandoffsLookup" ma:readOnly="true" ma:showField="ProcessedForHandoffs" ma:web="4873beb7-5857-4685-be1f-d57550cc96cc">
      <xsd:simpleType>
        <xsd:restriction base="dms:Lookup"/>
      </xsd:simpleType>
    </xsd:element>
    <xsd:element name="LocProcessedForMarketsLookup" ma:index="82" nillable="true" ma:displayName="Loc Processed For Markets" ma:default="" ma:list="{7DD1DCEC-E449-43D3-891F-7DC62F62AD21}" ma:internalName="LocProcessedForMarketsLookup" ma:readOnly="true" ma:showField="ProcessedForMarkets" ma:web="4873beb7-5857-4685-be1f-d57550cc96cc">
      <xsd:simpleType>
        <xsd:restriction base="dms:Lookup"/>
      </xsd:simpleType>
    </xsd:element>
    <xsd:element name="LocPublishedDependentAssetsLookup" ma:index="83" nillable="true" ma:displayName="Loc Published Dependent Assets" ma:default="" ma:list="{7DD1DCEC-E449-43D3-891F-7DC62F62AD21}" ma:internalName="LocPublishedDependentAssetsLookup" ma:readOnly="true" ma:showField="PublishedDependentAssets" ma:web="4873beb7-5857-4685-be1f-d57550cc96cc">
      <xsd:simpleType>
        <xsd:restriction base="dms:Lookup"/>
      </xsd:simpleType>
    </xsd:element>
    <xsd:element name="LocPublishedLinkedAssetsLookup" ma:index="84" nillable="true" ma:displayName="Loc Published Linked Assets" ma:default="" ma:list="{7DD1DCEC-E449-43D3-891F-7DC62F62AD21}" ma:internalName="LocPublishedLinkedAssetsLookup" ma:readOnly="true" ma:showField="PublishedLinkedAssets" ma:web="4873beb7-5857-4685-be1f-d57550cc96cc">
      <xsd:simpleType>
        <xsd:restriction base="dms:Lookup"/>
      </xsd:simpleType>
    </xsd:element>
    <xsd:element name="LocRecommendedHandoff" ma:index="85" nillable="true" ma:displayName="Loc Recommended Handoff" ma:default="" ma:indexed="true" ma:internalName="LocRecommendedHandoff" ma:readOnly="false">
      <xsd:simpleType>
        <xsd:restriction base="dms:Text"/>
      </xsd:simpleType>
    </xsd:element>
    <xsd:element name="LocalizationTagsTaxHTField0" ma:index="87" nillable="true" ma:taxonomy="true" ma:internalName="LocalizationTagsTaxHTField0" ma:taxonomyFieldName="LocalizationTags" ma:displayName="Localization Tags" ma:readOnly="false" ma:default="" ma:fieldId="{00f02cb3-2c7c-424a-9c61-10e9b6878429}" ma:taxonomyMulti="true" ma:sspId="8f79753a-75d3-41f5-8ca3-40b843941b4f" ma:termSetId="5b7703a5-8e8b-4b58-8b31-1cea35331da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achineTranslated" ma:index="88" nillable="true" ma:displayName="Machine Translated" ma:default="" ma:internalName="MachineTranslated" ma:readOnly="false">
      <xsd:simpleType>
        <xsd:restriction base="dms:Boolean"/>
      </xsd:simpleType>
    </xsd:element>
    <xsd:element name="Manager" ma:index="89" nillable="true" ma:displayName="Manager" ma:hidden="true" ma:internalName="Manager" ma:readOnly="false">
      <xsd:simpleType>
        <xsd:restriction base="dms:Text"/>
      </xsd:simpleType>
    </xsd:element>
    <xsd:element name="Markets" ma:index="90" nillable="true" ma:displayName="Markets" ma:default="" ma:description="Leave blank to show in all markets" ma:list="{2FBD1B11-2ACE-4FDC-B5A3-635D4ADF6F1B}" ma:internalName="Markets" ma:readOnly="false" ma:showField="MarketNa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Milestone" ma:index="91" nillable="true" ma:displayName="Milestone" ma:default="" ma:internalName="Milestone" ma:readOnly="false">
      <xsd:simpleType>
        <xsd:restriction base="dms:Unknown"/>
      </xsd:simpleType>
    </xsd:element>
    <xsd:element name="TPNamespace" ma:index="94" nillable="true" ma:displayName="Namespace" ma:default="" ma:internalName="TPNamespace">
      <xsd:simpleType>
        <xsd:restriction base="dms:Text"/>
      </xsd:simpleType>
    </xsd:element>
    <xsd:element name="NumericId" ma:index="95" nillable="true" ma:displayName="Numeric ID" ma:default="" ma:indexed="true" ma:internalName="NumericId" ma:readOnly="false">
      <xsd:simpleType>
        <xsd:restriction base="dms:Number"/>
      </xsd:simpleType>
    </xsd:element>
    <xsd:element name="NumOfRatingsLookup" ma:index="96" nillable="true" ma:displayName="NumOfRatings" ma:default="" ma:list="{9E343742-310B-4684-A24C-1D137CB4B230}" ma:internalName="NumOfRatingsLookup" ma:readOnly="true" ma:showField="NumOfRatings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OOCacheId" ma:index="97" nillable="true" ma:displayName="OOCacheId" ma:internalName="OOCacheId" ma:readOnly="false">
      <xsd:simpleType>
        <xsd:restriction base="dms:Text"/>
      </xsd:simpleType>
    </xsd:element>
    <xsd:element name="OpenTemplate" ma:index="98" nillable="true" ma:displayName="Open Template" ma:default="true" ma:internalName="OpenTemplate">
      <xsd:simpleType>
        <xsd:restriction base="dms:Boolean"/>
      </xsd:simpleType>
    </xsd:element>
    <xsd:element name="OriginAsset" ma:index="99" nillable="true" ma:displayName="Origin Asset" ma:default="" ma:internalName="OriginAsset" ma:readOnly="false">
      <xsd:simpleType>
        <xsd:restriction base="dms:Text"/>
      </xsd:simpleType>
    </xsd:element>
    <xsd:element name="OriginalRelease" ma:index="100" nillable="true" ma:displayName="Original Release" ma:default="15" ma:internalName="OriginalRelease" ma:readOnly="false">
      <xsd:simpleType>
        <xsd:restriction base="dms:Choice">
          <xsd:enumeration value="14"/>
          <xsd:enumeration value="15"/>
          <xsd:enumeration value="16"/>
        </xsd:restriction>
      </xsd:simpleType>
    </xsd:element>
    <xsd:element name="OriginalSourceMarket" ma:index="101" nillable="true" ma:displayName="Original Source Market Group" ma:default="" ma:internalName="OriginalSourceMarket" ma:readOnly="false">
      <xsd:simpleType>
        <xsd:restriction base="dms:Text"/>
      </xsd:simpleType>
    </xsd:element>
    <xsd:element name="OutputCachingOn" ma:index="102" nillable="true" ma:displayName="Output Caching" ma:default="true" ma:hidden="true" ma:internalName="OutputCachingOn" ma:readOnly="false">
      <xsd:simpleType>
        <xsd:restriction base="dms:Boolean"/>
      </xsd:simpleType>
    </xsd:element>
    <xsd:element name="ParentAssetId" ma:index="103" nillable="true" ma:displayName="Parent Asset Id" ma:default="" ma:internalName="ParentAssetId" ma:readOnly="false">
      <xsd:simpleType>
        <xsd:restriction base="dms:Text"/>
      </xsd:simpleType>
    </xsd:element>
    <xsd:element name="PlannedPubDate" ma:index="104" nillable="true" ma:displayName="Planned Publish Date" ma:default="" ma:indexed="true" ma:internalName="PlannedPubDate" ma:readOnly="false">
      <xsd:simpleType>
        <xsd:restriction base="dms:DateTime"/>
      </xsd:simpleType>
    </xsd:element>
    <xsd:element name="PolicheckWords" ma:index="105" nillable="true" ma:displayName="Policheck Words" ma:default="" ma:internalName="PolicheckWords" ma:readOnly="false">
      <xsd:simpleType>
        <xsd:restriction base="dms:Text"/>
      </xsd:simpleType>
    </xsd:element>
    <xsd:element name="BusinessGroup" ma:index="106" nillable="true" ma:displayName="Product Division Owner" ma:default="" ma:internalName="BusinessGroup" ma:readOnly="false">
      <xsd:simpleType>
        <xsd:restriction base="dms:Unknown"/>
      </xsd:simpleType>
    </xsd:element>
    <xsd:element name="UAProjectedTotalWords" ma:index="107" nillable="true" ma:displayName="Projected Word Count" ma:default="" ma:internalName="UAProjectedTotalWords" ma:readOnly="false">
      <xsd:simpleType>
        <xsd:restriction base="dms:Unknown"/>
      </xsd:simpleType>
    </xsd:element>
    <xsd:element name="Provider" ma:index="108" nillable="true" ma:displayName="Provider" ma:default="" ma:internalName="Provider" ma:readOnly="false">
      <xsd:simpleType>
        <xsd:restriction base="dms:Unknown"/>
      </xsd:simpleType>
    </xsd:element>
    <xsd:element name="Providers" ma:index="109" nillable="true" ma:displayName="Providers" ma:default="" ma:internalName="Providers">
      <xsd:simpleType>
        <xsd:restriction base="dms:Unknown"/>
      </xsd:simpleType>
    </xsd:element>
    <xsd:element name="PublishStatusLookup" ma:index="110" nillable="true" ma:displayName="Publish Status" ma:default="" ma:list="{9E343742-310B-4684-A24C-1D137CB4B230}" ma:internalName="PublishStatusLookup" ma:readOnly="false" ma:showField="PublishStatus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PublishTargets" ma:index="111" nillable="true" ma:displayName="Publish Target" ma:default="OfficeOnlineVNext" ma:internalName="PublishTargets" ma:readOnly="false">
      <xsd:simpleType>
        <xsd:restriction base="dms:Unknown"/>
      </xsd:simpleType>
    </xsd:element>
    <xsd:element name="RecommendationsModifier" ma:index="112" nillable="true" ma:displayName="Recommendations Modifier" ma:default="" ma:internalName="RecommendationsModifier" ma:readOnly="false">
      <xsd:simpleType>
        <xsd:restriction base="dms:Number"/>
      </xsd:simpleType>
    </xsd:element>
    <xsd:element name="ArtSampleDocs" ma:index="113" nillable="true" ma:displayName="Sample Docs" ma:default="" ma:hidden="true" ma:internalName="ArtSampleDocs" ma:readOnly="false">
      <xsd:simpleType>
        <xsd:restriction base="dms:Text"/>
      </xsd:simpleType>
    </xsd:element>
    <xsd:element name="ScenarioTagsTaxHTField0" ma:index="115" nillable="true" ma:taxonomy="true" ma:internalName="ScenarioTagsTaxHTField0" ma:taxonomyFieldName="ScenarioTags" ma:displayName="Scenarios" ma:readOnly="false" ma:default="" ma:fieldId="{93aef74d-6c78-4815-8310-51477dceeccc}" ma:taxonomyMulti="true" ma:sspId="8f79753a-75d3-41f5-8ca3-40b843941b4f" ma:termSetId="4b7d5f16-e2f2-4fc0-bab3-6e8b931e57d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ShowIn" ma:index="117" nillable="true" ma:displayName="Show In" ma:default="Show everywhere" ma:internalName="ShowIn" ma:readOnly="false">
      <xsd:simpleType>
        <xsd:restriction base="dms:Choice">
          <xsd:enumeration value="Hide on web"/>
          <xsd:enumeration value="On Web no search"/>
          <xsd:enumeration value="Show everywhere"/>
          <xsd:enumeration value="Special use only"/>
        </xsd:restriction>
      </xsd:simpleType>
    </xsd:element>
    <xsd:element name="SourceTitle" ma:index="118" nillable="true" ma:displayName="Source Title" ma:default="" ma:indexed="true" ma:internalName="SourceTitle" ma:readOnly="false">
      <xsd:simpleType>
        <xsd:restriction base="dms:Text"/>
      </xsd:simpleType>
    </xsd:element>
    <xsd:element name="CSXSubmissionDate" ma:index="119" nillable="true" ma:displayName="Submission Date" ma:default="" ma:internalName="CSXSubmissionDate" ma:readOnly="false">
      <xsd:simpleType>
        <xsd:restriction base="dms:DateTime"/>
      </xsd:simpleType>
    </xsd:element>
    <xsd:element name="SubmitterId" ma:index="120" nillable="true" ma:displayName="Submitter ID" ma:default="" ma:internalName="SubmitterId" ma:readOnly="false">
      <xsd:simpleType>
        <xsd:restriction base="dms:Text"/>
      </xsd:simpleType>
    </xsd:element>
    <xsd:element name="TaxCatchAll" ma:index="121" nillable="true" ma:displayName="Taxonomy Catch All Column" ma:hidden="true" ma:list="{530f955b-6704-4601-bd83-f81d87f1e440}" ma:internalName="TaxCatchAll" ma:showField="CatchAllData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2" nillable="true" ma:displayName="Taxonomy Catch All Column1" ma:hidden="true" ma:list="{530f955b-6704-4601-bd83-f81d87f1e440}" ma:internalName="TaxCatchAllLabel" ma:readOnly="true" ma:showField="CatchAllDataLabel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emplateStatus" ma:index="123" nillable="true" ma:displayName="Template Status" ma:default="" ma:internalName="TemplateStatus">
      <xsd:simpleType>
        <xsd:restriction base="dms:Unknown"/>
      </xsd:simpleType>
    </xsd:element>
    <xsd:element name="TemplateTemplateType" ma:index="124" nillable="true" ma:displayName="Template Type" ma:default="" ma:internalName="TemplateTemplateType">
      <xsd:simpleType>
        <xsd:restriction base="dms:Unknown"/>
      </xsd:simpleType>
    </xsd:element>
    <xsd:element name="ThumbnailAssetId" ma:index="125" nillable="true" ma:displayName="Thumbnail Image Asset" ma:default="" ma:internalName="ThumbnailAssetId" ma:readOnly="false">
      <xsd:simpleType>
        <xsd:restriction base="dms:Text"/>
      </xsd:simpleType>
    </xsd:element>
    <xsd:element name="TimesCloned" ma:index="126" nillable="true" ma:displayName="Times Cloned" ma:default="" ma:internalName="TimesCloned" ma:readOnly="false">
      <xsd:simpleType>
        <xsd:restriction base="dms:Number"/>
      </xsd:simpleType>
    </xsd:element>
    <xsd:element name="TrustLevel" ma:index="128" nillable="true" ma:displayName="Trust Level" ma:default="1 Microsoft Managed Content" ma:internalName="TrustLevel" ma:readOnly="false">
      <xsd:simpleType>
        <xsd:restriction base="dms:Unknown"/>
      </xsd:simpleType>
    </xsd:element>
    <xsd:element name="UALocComments" ma:index="129" nillable="true" ma:displayName="UA Loc Comments" ma:default="" ma:internalName="UALocComments" ma:readOnly="false">
      <xsd:simpleType>
        <xsd:restriction base="dms:Note"/>
      </xsd:simpleType>
    </xsd:element>
    <xsd:element name="UALocRecommendation" ma:index="130" nillable="true" ma:displayName="UA Loc Recommendation" ma:default="Localize" ma:internalName="UALocRecommendation" ma:readOnly="false">
      <xsd:simpleType>
        <xsd:restriction base="dms:Choice">
          <xsd:enumeration value="Localize"/>
          <xsd:enumeration value="Never Localize"/>
          <xsd:enumeration value="Priority Localize"/>
        </xsd:restriction>
      </xsd:simpleType>
    </xsd:element>
    <xsd:element name="UANotes" ma:index="131" nillable="true" ma:displayName="UA Notes" ma:default="" ma:internalName="UANotes" ma:readOnly="false">
      <xsd:simpleType>
        <xsd:restriction base="dms:Note"/>
      </xsd:simpleType>
    </xsd:element>
    <xsd:element name="TPAppVersion" ma:index="132" nillable="true" ma:displayName="Version" ma:default="" ma:internalName="TPAppVersion">
      <xsd:simpleType>
        <xsd:restriction base="dms:Text"/>
      </xsd:simpleType>
    </xsd:element>
    <xsd:element name="VoteCount" ma:index="133" nillable="true" ma:displayName="Vote Count" ma:default="" ma:internalName="VoteCount" ma:readOnly="fals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2" ma:displayName="Content Type"/>
        <xsd:element ref="dc:title" minOccurs="0" maxOccurs="1" ma:index="127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PDescription xmlns="4873beb7-5857-4685-be1f-d57550cc96cc" xsi:nil="true"/>
    <AssetExpire xmlns="4873beb7-5857-4685-be1f-d57550cc96cc">2029-01-01T08:00:00+00:00</AssetExpire>
    <CampaignTagsTaxHTField0 xmlns="4873beb7-5857-4685-be1f-d57550cc96cc">
      <Terms xmlns="http://schemas.microsoft.com/office/infopath/2007/PartnerControls"/>
    </CampaignTagsTaxHTField0>
    <IntlLangReviewDate xmlns="4873beb7-5857-4685-be1f-d57550cc96cc" xsi:nil="true"/>
    <TPFriendlyName xmlns="4873beb7-5857-4685-be1f-d57550cc96cc" xsi:nil="true"/>
    <IntlLangReview xmlns="4873beb7-5857-4685-be1f-d57550cc96cc">false</IntlLangReview>
    <LocLastLocAttemptVersionLookup xmlns="4873beb7-5857-4685-be1f-d57550cc96cc">847778</LocLastLocAttemptVersionLookup>
    <PolicheckWords xmlns="4873beb7-5857-4685-be1f-d57550cc96cc" xsi:nil="true"/>
    <SubmitterId xmlns="4873beb7-5857-4685-be1f-d57550cc96cc" xsi:nil="true"/>
    <AcquiredFrom xmlns="4873beb7-5857-4685-be1f-d57550cc96cc">Internal MS</AcquiredFrom>
    <EditorialStatus xmlns="4873beb7-5857-4685-be1f-d57550cc96cc">Complete</EditorialStatus>
    <Markets xmlns="4873beb7-5857-4685-be1f-d57550cc96cc"/>
    <OriginAsset xmlns="4873beb7-5857-4685-be1f-d57550cc96cc" xsi:nil="true"/>
    <AssetStart xmlns="4873beb7-5857-4685-be1f-d57550cc96cc">2012-07-18T23:36:00+00:00</AssetStart>
    <FriendlyTitle xmlns="4873beb7-5857-4685-be1f-d57550cc96cc" xsi:nil="true"/>
    <MarketSpecific xmlns="4873beb7-5857-4685-be1f-d57550cc96cc">false</MarketSpecific>
    <TPNamespace xmlns="4873beb7-5857-4685-be1f-d57550cc96cc" xsi:nil="true"/>
    <PublishStatusLookup xmlns="4873beb7-5857-4685-be1f-d57550cc96cc">
      <Value>1597963</Value>
    </PublishStatusLookup>
    <APAuthor xmlns="4873beb7-5857-4685-be1f-d57550cc96cc">
      <UserInfo>
        <DisplayName>REDMOND\v-alekha</DisplayName>
        <AccountId>2912</AccountId>
        <AccountType/>
      </UserInfo>
    </APAuthor>
    <TPCommandLine xmlns="4873beb7-5857-4685-be1f-d57550cc96cc" xsi:nil="true"/>
    <IntlLangReviewer xmlns="4873beb7-5857-4685-be1f-d57550cc96cc" xsi:nil="true"/>
    <OpenTemplate xmlns="4873beb7-5857-4685-be1f-d57550cc96cc">true</OpenTemplate>
    <CSXSubmissionDate xmlns="4873beb7-5857-4685-be1f-d57550cc96cc" xsi:nil="true"/>
    <TaxCatchAll xmlns="4873beb7-5857-4685-be1f-d57550cc96cc"/>
    <Manager xmlns="4873beb7-5857-4685-be1f-d57550cc96cc" xsi:nil="true"/>
    <NumericId xmlns="4873beb7-5857-4685-be1f-d57550cc96cc" xsi:nil="true"/>
    <ParentAssetId xmlns="4873beb7-5857-4685-be1f-d57550cc96cc" xsi:nil="true"/>
    <OriginalSourceMarket xmlns="4873beb7-5857-4685-be1f-d57550cc96cc" xsi:nil="true"/>
    <ApprovalStatus xmlns="4873beb7-5857-4685-be1f-d57550cc96cc">InProgress</ApprovalStatus>
    <TPComponent xmlns="4873beb7-5857-4685-be1f-d57550cc96cc" xsi:nil="true"/>
    <EditorialTags xmlns="4873beb7-5857-4685-be1f-d57550cc96cc" xsi:nil="true"/>
    <TPExecutable xmlns="4873beb7-5857-4685-be1f-d57550cc96cc" xsi:nil="true"/>
    <TPLaunchHelpLink xmlns="4873beb7-5857-4685-be1f-d57550cc96cc" xsi:nil="true"/>
    <LocComments xmlns="4873beb7-5857-4685-be1f-d57550cc96cc" xsi:nil="true"/>
    <LocRecommendedHandoff xmlns="4873beb7-5857-4685-be1f-d57550cc96cc" xsi:nil="true"/>
    <SourceTitle xmlns="4873beb7-5857-4685-be1f-d57550cc96cc" xsi:nil="true"/>
    <CSXUpdate xmlns="4873beb7-5857-4685-be1f-d57550cc96cc">false</CSXUpdate>
    <IntlLocPriority xmlns="4873beb7-5857-4685-be1f-d57550cc96cc" xsi:nil="true"/>
    <UAProjectedTotalWords xmlns="4873beb7-5857-4685-be1f-d57550cc96cc" xsi:nil="true"/>
    <AssetType xmlns="4873beb7-5857-4685-be1f-d57550cc96cc">TP</AssetType>
    <MachineTranslated xmlns="4873beb7-5857-4685-be1f-d57550cc96cc">false</MachineTranslated>
    <OutputCachingOn xmlns="4873beb7-5857-4685-be1f-d57550cc96cc">false</OutputCachingOn>
    <TemplateStatus xmlns="4873beb7-5857-4685-be1f-d57550cc96cc">Complete</TemplateStatus>
    <IsSearchable xmlns="4873beb7-5857-4685-be1f-d57550cc96cc">true</IsSearchable>
    <ContentItem xmlns="4873beb7-5857-4685-be1f-d57550cc96cc" xsi:nil="true"/>
    <HandoffToMSDN xmlns="4873beb7-5857-4685-be1f-d57550cc96cc" xsi:nil="true"/>
    <ShowIn xmlns="4873beb7-5857-4685-be1f-d57550cc96cc">Show everywhere</ShowIn>
    <ThumbnailAssetId xmlns="4873beb7-5857-4685-be1f-d57550cc96cc" xsi:nil="true"/>
    <UALocComments xmlns="4873beb7-5857-4685-be1f-d57550cc96cc" xsi:nil="true"/>
    <UALocRecommendation xmlns="4873beb7-5857-4685-be1f-d57550cc96cc">Localize</UALocRecommendation>
    <LastModifiedDateTime xmlns="4873beb7-5857-4685-be1f-d57550cc96cc" xsi:nil="true"/>
    <LegacyData xmlns="4873beb7-5857-4685-be1f-d57550cc96cc" xsi:nil="true"/>
    <LocManualTestRequired xmlns="4873beb7-5857-4685-be1f-d57550cc96cc">false</LocManualTestRequired>
    <LocMarketGroupTiers2 xmlns="4873beb7-5857-4685-be1f-d57550cc96cc" xsi:nil="true"/>
    <ClipArtFilename xmlns="4873beb7-5857-4685-be1f-d57550cc96cc" xsi:nil="true"/>
    <TPApplication xmlns="4873beb7-5857-4685-be1f-d57550cc96cc" xsi:nil="true"/>
    <CSXHash xmlns="4873beb7-5857-4685-be1f-d57550cc96cc" xsi:nil="true"/>
    <DirectSourceMarket xmlns="4873beb7-5857-4685-be1f-d57550cc96cc" xsi:nil="true"/>
    <PrimaryImageGen xmlns="4873beb7-5857-4685-be1f-d57550cc96cc">true</PrimaryImageGen>
    <PlannedPubDate xmlns="4873beb7-5857-4685-be1f-d57550cc96cc" xsi:nil="true"/>
    <CSXSubmissionMarket xmlns="4873beb7-5857-4685-be1f-d57550cc96cc" xsi:nil="true"/>
    <Downloads xmlns="4873beb7-5857-4685-be1f-d57550cc96cc">0</Downloads>
    <ArtSampleDocs xmlns="4873beb7-5857-4685-be1f-d57550cc96cc" xsi:nil="true"/>
    <TrustLevel xmlns="4873beb7-5857-4685-be1f-d57550cc96cc">1 Microsoft Managed Content</TrustLevel>
    <BlockPublish xmlns="4873beb7-5857-4685-be1f-d57550cc96cc">false</BlockPublish>
    <TPLaunchHelpLinkType xmlns="4873beb7-5857-4685-be1f-d57550cc96cc">Template</TPLaunchHelpLinkType>
    <LocalizationTagsTaxHTField0 xmlns="4873beb7-5857-4685-be1f-d57550cc96cc">
      <Terms xmlns="http://schemas.microsoft.com/office/infopath/2007/PartnerControls"/>
    </LocalizationTagsTaxHTField0>
    <BusinessGroup xmlns="4873beb7-5857-4685-be1f-d57550cc96cc" xsi:nil="true"/>
    <Providers xmlns="4873beb7-5857-4685-be1f-d57550cc96cc" xsi:nil="true"/>
    <TemplateTemplateType xmlns="4873beb7-5857-4685-be1f-d57550cc96cc">PowerPoint Presentation Template</TemplateTemplateType>
    <TimesCloned xmlns="4873beb7-5857-4685-be1f-d57550cc96cc" xsi:nil="true"/>
    <TPAppVersion xmlns="4873beb7-5857-4685-be1f-d57550cc96cc" xsi:nil="true"/>
    <VoteCount xmlns="4873beb7-5857-4685-be1f-d57550cc96cc" xsi:nil="true"/>
    <AverageRating xmlns="4873beb7-5857-4685-be1f-d57550cc96cc" xsi:nil="true"/>
    <FeatureTagsTaxHTField0 xmlns="4873beb7-5857-4685-be1f-d57550cc96cc">
      <Terms xmlns="http://schemas.microsoft.com/office/infopath/2007/PartnerControls"/>
    </FeatureTagsTaxHTField0>
    <Provider xmlns="4873beb7-5857-4685-be1f-d57550cc96cc" xsi:nil="true"/>
    <UACurrentWords xmlns="4873beb7-5857-4685-be1f-d57550cc96cc" xsi:nil="true"/>
    <AssetId xmlns="4873beb7-5857-4685-be1f-d57550cc96cc">TP103039515</AssetId>
    <TPClientViewer xmlns="4873beb7-5857-4685-be1f-d57550cc96cc" xsi:nil="true"/>
    <DSATActionTaken xmlns="4873beb7-5857-4685-be1f-d57550cc96cc" xsi:nil="true"/>
    <APEditor xmlns="4873beb7-5857-4685-be1f-d57550cc96cc">
      <UserInfo>
        <DisplayName/>
        <AccountId xsi:nil="true"/>
        <AccountType/>
      </UserInfo>
    </APEditor>
    <TPInstallLocation xmlns="4873beb7-5857-4685-be1f-d57550cc96cc" xsi:nil="true"/>
    <OOCacheId xmlns="4873beb7-5857-4685-be1f-d57550cc96cc" xsi:nil="true"/>
    <IsDeleted xmlns="4873beb7-5857-4685-be1f-d57550cc96cc">false</IsDeleted>
    <PublishTargets xmlns="4873beb7-5857-4685-be1f-d57550cc96cc">OfficeOnlineVNext</PublishTargets>
    <ApprovalLog xmlns="4873beb7-5857-4685-be1f-d57550cc96cc" xsi:nil="true"/>
    <BugNumber xmlns="4873beb7-5857-4685-be1f-d57550cc96cc" xsi:nil="true"/>
    <CrawlForDependencies xmlns="4873beb7-5857-4685-be1f-d57550cc96cc">false</CrawlForDependencies>
    <InternalTagsTaxHTField0 xmlns="4873beb7-5857-4685-be1f-d57550cc96cc">
      <Terms xmlns="http://schemas.microsoft.com/office/infopath/2007/PartnerControls"/>
    </InternalTagsTaxHTField0>
    <LastHandOff xmlns="4873beb7-5857-4685-be1f-d57550cc96cc" xsi:nil="true"/>
    <Milestone xmlns="4873beb7-5857-4685-be1f-d57550cc96cc" xsi:nil="true"/>
    <OriginalRelease xmlns="4873beb7-5857-4685-be1f-d57550cc96cc">15</OriginalRelease>
    <RecommendationsModifier xmlns="4873beb7-5857-4685-be1f-d57550cc96cc" xsi:nil="true"/>
    <ScenarioTagsTaxHTField0 xmlns="4873beb7-5857-4685-be1f-d57550cc96cc">
      <Terms xmlns="http://schemas.microsoft.com/office/infopath/2007/PartnerControls"/>
    </ScenarioTagsTaxHTField0>
    <UANotes xmlns="4873beb7-5857-4685-be1f-d57550cc96cc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CCEC0E97-8C84-410A-8286-2F18FF8966E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873beb7-5857-4685-be1f-d57550cc96c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EAE737A-72D2-4F07-84A4-D46333E273A5}">
  <ds:schemaRefs>
    <ds:schemaRef ds:uri="4873beb7-5857-4685-be1f-d57550cc96c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4AE901BC-D190-49E6-8B33-2F32A0F2BF0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0</TotalTime>
  <Words>515</Words>
  <Application>Microsoft Office PowerPoint</Application>
  <PresentationFormat>Widescreen</PresentationFormat>
  <Paragraphs>67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20" baseType="lpstr">
      <vt:lpstr>Arial</vt:lpstr>
      <vt:lpstr>Arial Rounded MT Bold</vt:lpstr>
      <vt:lpstr>Calibri</vt:lpstr>
      <vt:lpstr>Cambria Math</vt:lpstr>
      <vt:lpstr>Century Gothic</vt:lpstr>
      <vt:lpstr>Tahoma</vt:lpstr>
      <vt:lpstr>Times New Roman</vt:lpstr>
      <vt:lpstr>Wingdings 3</vt:lpstr>
      <vt:lpstr>Wisp</vt:lpstr>
      <vt:lpstr>Chapter 9 Sound in medicine</vt:lpstr>
      <vt:lpstr>General Properties of Sound</vt:lpstr>
      <vt:lpstr>General Properties of Sound</vt:lpstr>
      <vt:lpstr>General Properties of Sound</vt:lpstr>
      <vt:lpstr>Intensity of Sound Waves</vt:lpstr>
      <vt:lpstr>Intensity of Sound Waves</vt:lpstr>
      <vt:lpstr>Acoustic Impedance</vt:lpstr>
      <vt:lpstr>Acoustic Impedance</vt:lpstr>
      <vt:lpstr>Intensity of Sound Waves</vt:lpstr>
      <vt:lpstr>Intensity of Sound Waves</vt:lpstr>
      <vt:lpstr>Intensity of Sound Waves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2016-12-15T17:39:33Z</dcterms:created>
  <dcterms:modified xsi:type="dcterms:W3CDTF">2018-12-21T14:00:03Z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0x0101006EDDDB5EE6D98C44930B742096920B300400F5B6D36B3EF94B4E9A635CDF2A18F5B8</vt:lpwstr>
  </property>
  <property fmtid="{D5CDD505-2E9C-101B-9397-08002B2CF9AE}" pid="3" name="InternalTags">
    <vt:lpwstr/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